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1" r:id="rId5"/>
    <p:sldId id="297" r:id="rId6"/>
    <p:sldId id="262" r:id="rId7"/>
    <p:sldId id="302" r:id="rId8"/>
    <p:sldId id="263" r:id="rId9"/>
    <p:sldId id="303" r:id="rId10"/>
    <p:sldId id="264" r:id="rId11"/>
    <p:sldId id="265" r:id="rId12"/>
    <p:sldId id="266" r:id="rId13"/>
    <p:sldId id="267" r:id="rId14"/>
    <p:sldId id="268" r:id="rId15"/>
    <p:sldId id="304" r:id="rId16"/>
    <p:sldId id="305" r:id="rId17"/>
    <p:sldId id="271" r:id="rId18"/>
    <p:sldId id="272" r:id="rId19"/>
    <p:sldId id="273" r:id="rId20"/>
    <p:sldId id="274" r:id="rId21"/>
    <p:sldId id="275" r:id="rId22"/>
    <p:sldId id="276" r:id="rId23"/>
    <p:sldId id="277" r:id="rId24"/>
    <p:sldId id="278" r:id="rId25"/>
    <p:sldId id="279" r:id="rId26"/>
    <p:sldId id="280" r:id="rId27"/>
    <p:sldId id="290" r:id="rId28"/>
    <p:sldId id="281" r:id="rId29"/>
    <p:sldId id="282" r:id="rId30"/>
    <p:sldId id="283" r:id="rId31"/>
    <p:sldId id="284" r:id="rId32"/>
    <p:sldId id="301" r:id="rId33"/>
    <p:sldId id="285" r:id="rId34"/>
    <p:sldId id="286" r:id="rId35"/>
    <p:sldId id="287" r:id="rId36"/>
    <p:sldId id="288" r:id="rId37"/>
    <p:sldId id="307" r:id="rId38"/>
    <p:sldId id="292" r:id="rId39"/>
    <p:sldId id="306" r:id="rId40"/>
    <p:sldId id="299" r:id="rId41"/>
    <p:sldId id="294"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258"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A119A-DA5D-4D55-85F0-04A13A95BBB9}"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n-US"/>
        </a:p>
      </dgm:t>
    </dgm:pt>
    <dgm:pt modelId="{6BE9F87B-A27E-4C44-BC34-DB83C4A04673}">
      <dgm:prSet/>
      <dgm:spPr/>
      <dgm:t>
        <a:bodyPr/>
        <a:lstStyle/>
        <a:p>
          <a:r>
            <a:rPr lang="en-GB" dirty="0" smtClean="0"/>
            <a:t>Differentiated </a:t>
          </a:r>
        </a:p>
      </dgm:t>
    </dgm:pt>
    <dgm:pt modelId="{65661AD9-7C9A-455A-B49C-F4D137A35C7C}" type="parTrans" cxnId="{893947B8-D62C-46C1-82F2-9BF2038157B8}">
      <dgm:prSet/>
      <dgm:spPr/>
      <dgm:t>
        <a:bodyPr/>
        <a:lstStyle/>
        <a:p>
          <a:endParaRPr lang="en-US"/>
        </a:p>
      </dgm:t>
    </dgm:pt>
    <dgm:pt modelId="{5A2EB486-DC0A-483F-A935-C4195E4C94F0}" type="sibTrans" cxnId="{893947B8-D62C-46C1-82F2-9BF2038157B8}">
      <dgm:prSet/>
      <dgm:spPr/>
      <dgm:t>
        <a:bodyPr/>
        <a:lstStyle/>
        <a:p>
          <a:endParaRPr lang="en-US"/>
        </a:p>
      </dgm:t>
    </dgm:pt>
    <dgm:pt modelId="{6F21E1A2-7A5E-4B68-9ECD-B85FA316DC01}">
      <dgm:prSet/>
      <dgm:spPr/>
      <dgm:t>
        <a:bodyPr/>
        <a:lstStyle/>
        <a:p>
          <a:r>
            <a:rPr lang="en-GB" smtClean="0"/>
            <a:t>Cross curricular </a:t>
          </a:r>
          <a:endParaRPr lang="en-GB" dirty="0"/>
        </a:p>
      </dgm:t>
    </dgm:pt>
    <dgm:pt modelId="{39847865-430F-4DC8-9A1F-81E3D4F91B6E}" type="parTrans" cxnId="{2C151F71-CDB3-42B2-B405-B8022A2AF08E}">
      <dgm:prSet/>
      <dgm:spPr/>
      <dgm:t>
        <a:bodyPr/>
        <a:lstStyle/>
        <a:p>
          <a:endParaRPr lang="en-US"/>
        </a:p>
      </dgm:t>
    </dgm:pt>
    <dgm:pt modelId="{832A32F4-F6FF-4A1F-8BF0-01714D73A884}" type="sibTrans" cxnId="{2C151F71-CDB3-42B2-B405-B8022A2AF08E}">
      <dgm:prSet/>
      <dgm:spPr/>
      <dgm:t>
        <a:bodyPr/>
        <a:lstStyle/>
        <a:p>
          <a:endParaRPr lang="en-US"/>
        </a:p>
      </dgm:t>
    </dgm:pt>
    <dgm:pt modelId="{B2B57C2D-F46E-4AEA-A83B-66EC38DC7291}">
      <dgm:prSet/>
      <dgm:spPr/>
      <dgm:t>
        <a:bodyPr/>
        <a:lstStyle/>
        <a:p>
          <a:r>
            <a:rPr lang="en-GB" dirty="0" smtClean="0"/>
            <a:t>Integrated</a:t>
          </a:r>
          <a:endParaRPr lang="en-GB" dirty="0"/>
        </a:p>
      </dgm:t>
    </dgm:pt>
    <dgm:pt modelId="{53A05C12-8C5C-4E11-A999-006BCA922733}" type="parTrans" cxnId="{FE6B2623-A748-47EA-8D21-0E58F2D6B53F}">
      <dgm:prSet/>
      <dgm:spPr/>
      <dgm:t>
        <a:bodyPr/>
        <a:lstStyle/>
        <a:p>
          <a:endParaRPr lang="en-US"/>
        </a:p>
      </dgm:t>
    </dgm:pt>
    <dgm:pt modelId="{40319CC7-1C6D-4F07-8B50-D3C6C7622588}" type="sibTrans" cxnId="{FE6B2623-A748-47EA-8D21-0E58F2D6B53F}">
      <dgm:prSet/>
      <dgm:spPr/>
      <dgm:t>
        <a:bodyPr/>
        <a:lstStyle/>
        <a:p>
          <a:endParaRPr lang="en-US"/>
        </a:p>
      </dgm:t>
    </dgm:pt>
    <dgm:pt modelId="{DC970C20-2141-4340-964F-2206F4A426BB}">
      <dgm:prSet/>
      <dgm:spPr/>
      <dgm:t>
        <a:bodyPr/>
        <a:lstStyle/>
        <a:p>
          <a:r>
            <a:rPr lang="en-GB" smtClean="0"/>
            <a:t>Coordinated</a:t>
          </a:r>
          <a:endParaRPr lang="en-GB"/>
        </a:p>
      </dgm:t>
    </dgm:pt>
    <dgm:pt modelId="{95850BC2-B2F8-44E0-8E5A-0EEB1F2EC128}" type="parTrans" cxnId="{2584CDB0-D268-4A55-AC9A-DDF94A4F824B}">
      <dgm:prSet/>
      <dgm:spPr/>
      <dgm:t>
        <a:bodyPr/>
        <a:lstStyle/>
        <a:p>
          <a:endParaRPr lang="en-US"/>
        </a:p>
      </dgm:t>
    </dgm:pt>
    <dgm:pt modelId="{9B1D689E-B35E-4C3F-82C4-B54E76378502}" type="sibTrans" cxnId="{2584CDB0-D268-4A55-AC9A-DDF94A4F824B}">
      <dgm:prSet/>
      <dgm:spPr/>
      <dgm:t>
        <a:bodyPr/>
        <a:lstStyle/>
        <a:p>
          <a:endParaRPr lang="en-US"/>
        </a:p>
      </dgm:t>
    </dgm:pt>
    <dgm:pt modelId="{EC08928A-A93F-442A-A4F0-F7B7436074F9}">
      <dgm:prSet/>
      <dgm:spPr/>
      <dgm:t>
        <a:bodyPr/>
        <a:lstStyle/>
        <a:p>
          <a:r>
            <a:rPr lang="en-GB" smtClean="0"/>
            <a:t>Balanced </a:t>
          </a:r>
          <a:endParaRPr lang="en-GB" dirty="0"/>
        </a:p>
      </dgm:t>
    </dgm:pt>
    <dgm:pt modelId="{605DF8F7-C215-482C-9C6C-6964DEDA7E27}" type="parTrans" cxnId="{72F82F81-B770-463A-B27D-8E6E7C49E310}">
      <dgm:prSet/>
      <dgm:spPr/>
      <dgm:t>
        <a:bodyPr/>
        <a:lstStyle/>
        <a:p>
          <a:endParaRPr lang="en-US"/>
        </a:p>
      </dgm:t>
    </dgm:pt>
    <dgm:pt modelId="{C4075D9C-39E6-413B-9F5C-D702E12320A8}" type="sibTrans" cxnId="{72F82F81-B770-463A-B27D-8E6E7C49E310}">
      <dgm:prSet/>
      <dgm:spPr/>
      <dgm:t>
        <a:bodyPr/>
        <a:lstStyle/>
        <a:p>
          <a:endParaRPr lang="en-US"/>
        </a:p>
      </dgm:t>
    </dgm:pt>
    <dgm:pt modelId="{B55B8DB4-E512-4420-9CAE-88E8A6B9031D}">
      <dgm:prSet phldrT="[Text]"/>
      <dgm:spPr>
        <a:solidFill>
          <a:schemeClr val="accent1">
            <a:lumMod val="20000"/>
            <a:lumOff val="80000"/>
          </a:schemeClr>
        </a:solidFill>
      </dgm:spPr>
      <dgm:t>
        <a:bodyPr/>
        <a:lstStyle/>
        <a:p>
          <a:r>
            <a:rPr lang="en-GB" dirty="0" smtClean="0"/>
            <a:t>Progressive and developmental </a:t>
          </a:r>
          <a:endParaRPr lang="en-US" dirty="0"/>
        </a:p>
      </dgm:t>
    </dgm:pt>
    <dgm:pt modelId="{13921CE5-3A54-4FAA-8483-A594A84777B2}" type="sibTrans" cxnId="{30150957-7978-4A17-ABC3-F37594E0DB26}">
      <dgm:prSet/>
      <dgm:spPr/>
      <dgm:t>
        <a:bodyPr/>
        <a:lstStyle/>
        <a:p>
          <a:endParaRPr lang="en-US"/>
        </a:p>
      </dgm:t>
    </dgm:pt>
    <dgm:pt modelId="{AE953B41-5AA1-4D9B-8F2E-83DBFB245A7E}" type="parTrans" cxnId="{30150957-7978-4A17-ABC3-F37594E0DB26}">
      <dgm:prSet/>
      <dgm:spPr/>
      <dgm:t>
        <a:bodyPr/>
        <a:lstStyle/>
        <a:p>
          <a:endParaRPr lang="en-US"/>
        </a:p>
      </dgm:t>
    </dgm:pt>
    <dgm:pt modelId="{FB87B5DA-26BB-49F0-A67B-E8C2843DDCEB}">
      <dgm:prSet phldrT="[Text]"/>
      <dgm:spPr>
        <a:solidFill>
          <a:schemeClr val="bg1"/>
        </a:solidFill>
      </dgm:spPr>
      <dgm:t>
        <a:bodyPr/>
        <a:lstStyle/>
        <a:p>
          <a:endParaRPr lang="en-US" dirty="0"/>
        </a:p>
      </dgm:t>
    </dgm:pt>
    <dgm:pt modelId="{E6BB3C4B-0A5E-4A6E-B4F0-FBA0AD8697B7}" type="sibTrans" cxnId="{DCA31BC4-67DD-4E2F-BE53-6417E40B0C96}">
      <dgm:prSet/>
      <dgm:spPr/>
      <dgm:t>
        <a:bodyPr/>
        <a:lstStyle/>
        <a:p>
          <a:endParaRPr lang="en-US"/>
        </a:p>
      </dgm:t>
    </dgm:pt>
    <dgm:pt modelId="{7955E908-58D7-43E9-BAD8-1540235AF298}" type="parTrans" cxnId="{DCA31BC4-67DD-4E2F-BE53-6417E40B0C96}">
      <dgm:prSet/>
      <dgm:spPr/>
      <dgm:t>
        <a:bodyPr/>
        <a:lstStyle/>
        <a:p>
          <a:endParaRPr lang="en-US"/>
        </a:p>
      </dgm:t>
    </dgm:pt>
    <dgm:pt modelId="{5822C4B0-0083-4683-8447-51168BAC4A25}" type="pres">
      <dgm:prSet presAssocID="{4D5A119A-DA5D-4D55-85F0-04A13A95BBB9}" presName="theList" presStyleCnt="0">
        <dgm:presLayoutVars>
          <dgm:dir/>
          <dgm:animLvl val="lvl"/>
          <dgm:resizeHandles val="exact"/>
        </dgm:presLayoutVars>
      </dgm:prSet>
      <dgm:spPr/>
      <dgm:t>
        <a:bodyPr/>
        <a:lstStyle/>
        <a:p>
          <a:endParaRPr lang="en-US"/>
        </a:p>
      </dgm:t>
    </dgm:pt>
    <dgm:pt modelId="{4617A796-9C91-46F2-89AD-23564DAF2099}" type="pres">
      <dgm:prSet presAssocID="{FB87B5DA-26BB-49F0-A67B-E8C2843DDCEB}" presName="compNode" presStyleCnt="0"/>
      <dgm:spPr/>
      <dgm:t>
        <a:bodyPr/>
        <a:lstStyle/>
        <a:p>
          <a:endParaRPr lang="en-US"/>
        </a:p>
      </dgm:t>
    </dgm:pt>
    <dgm:pt modelId="{667DDBE4-8221-4FB1-ABEE-2C63AEC4262F}" type="pres">
      <dgm:prSet presAssocID="{FB87B5DA-26BB-49F0-A67B-E8C2843DDCEB}" presName="aNode" presStyleLbl="bgShp" presStyleIdx="0" presStyleCnt="1"/>
      <dgm:spPr/>
      <dgm:t>
        <a:bodyPr/>
        <a:lstStyle/>
        <a:p>
          <a:endParaRPr lang="en-US"/>
        </a:p>
      </dgm:t>
    </dgm:pt>
    <dgm:pt modelId="{31DA2AE0-09E7-440C-8D86-36A103928A13}" type="pres">
      <dgm:prSet presAssocID="{FB87B5DA-26BB-49F0-A67B-E8C2843DDCEB}" presName="textNode" presStyleLbl="bgShp" presStyleIdx="0" presStyleCnt="1"/>
      <dgm:spPr/>
      <dgm:t>
        <a:bodyPr/>
        <a:lstStyle/>
        <a:p>
          <a:endParaRPr lang="en-US"/>
        </a:p>
      </dgm:t>
    </dgm:pt>
    <dgm:pt modelId="{34DF87CA-AC7E-4C96-9C00-6AA3398F2D73}" type="pres">
      <dgm:prSet presAssocID="{FB87B5DA-26BB-49F0-A67B-E8C2843DDCEB}" presName="compChildNode" presStyleCnt="0"/>
      <dgm:spPr/>
      <dgm:t>
        <a:bodyPr/>
        <a:lstStyle/>
        <a:p>
          <a:endParaRPr lang="en-US"/>
        </a:p>
      </dgm:t>
    </dgm:pt>
    <dgm:pt modelId="{EEFFFB2A-F297-4652-86C3-1F63033297B5}" type="pres">
      <dgm:prSet presAssocID="{FB87B5DA-26BB-49F0-A67B-E8C2843DDCEB}" presName="theInnerList" presStyleCnt="0"/>
      <dgm:spPr/>
      <dgm:t>
        <a:bodyPr/>
        <a:lstStyle/>
        <a:p>
          <a:endParaRPr lang="en-US"/>
        </a:p>
      </dgm:t>
    </dgm:pt>
    <dgm:pt modelId="{9B7D4441-8E7F-42C8-85A0-D79D1A46C29E}" type="pres">
      <dgm:prSet presAssocID="{B55B8DB4-E512-4420-9CAE-88E8A6B9031D}" presName="childNode" presStyleLbl="node1" presStyleIdx="0" presStyleCnt="6">
        <dgm:presLayoutVars>
          <dgm:bulletEnabled val="1"/>
        </dgm:presLayoutVars>
      </dgm:prSet>
      <dgm:spPr/>
      <dgm:t>
        <a:bodyPr/>
        <a:lstStyle/>
        <a:p>
          <a:endParaRPr lang="en-US"/>
        </a:p>
      </dgm:t>
    </dgm:pt>
    <dgm:pt modelId="{272F2CD0-52CD-45CC-97C7-F797510A1AD6}" type="pres">
      <dgm:prSet presAssocID="{B55B8DB4-E512-4420-9CAE-88E8A6B9031D}" presName="aSpace2" presStyleCnt="0"/>
      <dgm:spPr/>
      <dgm:t>
        <a:bodyPr/>
        <a:lstStyle/>
        <a:p>
          <a:endParaRPr lang="en-US"/>
        </a:p>
      </dgm:t>
    </dgm:pt>
    <dgm:pt modelId="{C487D334-F586-46AD-AADA-A2D3621D1AA2}" type="pres">
      <dgm:prSet presAssocID="{6BE9F87B-A27E-4C44-BC34-DB83C4A04673}" presName="childNode" presStyleLbl="node1" presStyleIdx="1" presStyleCnt="6">
        <dgm:presLayoutVars>
          <dgm:bulletEnabled val="1"/>
        </dgm:presLayoutVars>
      </dgm:prSet>
      <dgm:spPr/>
      <dgm:t>
        <a:bodyPr/>
        <a:lstStyle/>
        <a:p>
          <a:endParaRPr lang="en-US"/>
        </a:p>
      </dgm:t>
    </dgm:pt>
    <dgm:pt modelId="{E94BA967-6ECF-4950-8E1B-364C3761B961}" type="pres">
      <dgm:prSet presAssocID="{6BE9F87B-A27E-4C44-BC34-DB83C4A04673}" presName="aSpace2" presStyleCnt="0"/>
      <dgm:spPr/>
      <dgm:t>
        <a:bodyPr/>
        <a:lstStyle/>
        <a:p>
          <a:endParaRPr lang="en-US"/>
        </a:p>
      </dgm:t>
    </dgm:pt>
    <dgm:pt modelId="{F08C9598-E3BB-4D8B-ABAC-80A714F59644}" type="pres">
      <dgm:prSet presAssocID="{6F21E1A2-7A5E-4B68-9ECD-B85FA316DC01}" presName="childNode" presStyleLbl="node1" presStyleIdx="2" presStyleCnt="6">
        <dgm:presLayoutVars>
          <dgm:bulletEnabled val="1"/>
        </dgm:presLayoutVars>
      </dgm:prSet>
      <dgm:spPr/>
      <dgm:t>
        <a:bodyPr/>
        <a:lstStyle/>
        <a:p>
          <a:endParaRPr lang="en-US"/>
        </a:p>
      </dgm:t>
    </dgm:pt>
    <dgm:pt modelId="{99BCD8A8-77A0-4559-8E3E-2B6011ACBF88}" type="pres">
      <dgm:prSet presAssocID="{6F21E1A2-7A5E-4B68-9ECD-B85FA316DC01}" presName="aSpace2" presStyleCnt="0"/>
      <dgm:spPr/>
      <dgm:t>
        <a:bodyPr/>
        <a:lstStyle/>
        <a:p>
          <a:endParaRPr lang="en-US"/>
        </a:p>
      </dgm:t>
    </dgm:pt>
    <dgm:pt modelId="{69C7CBC0-F9BB-434B-9C8A-DA2EA487FD87}" type="pres">
      <dgm:prSet presAssocID="{B2B57C2D-F46E-4AEA-A83B-66EC38DC7291}" presName="childNode" presStyleLbl="node1" presStyleIdx="3" presStyleCnt="6">
        <dgm:presLayoutVars>
          <dgm:bulletEnabled val="1"/>
        </dgm:presLayoutVars>
      </dgm:prSet>
      <dgm:spPr/>
      <dgm:t>
        <a:bodyPr/>
        <a:lstStyle/>
        <a:p>
          <a:endParaRPr lang="en-US"/>
        </a:p>
      </dgm:t>
    </dgm:pt>
    <dgm:pt modelId="{E17245BE-C1DD-4D3C-8198-5A3F67506E86}" type="pres">
      <dgm:prSet presAssocID="{B2B57C2D-F46E-4AEA-A83B-66EC38DC7291}" presName="aSpace2" presStyleCnt="0"/>
      <dgm:spPr/>
      <dgm:t>
        <a:bodyPr/>
        <a:lstStyle/>
        <a:p>
          <a:endParaRPr lang="en-US"/>
        </a:p>
      </dgm:t>
    </dgm:pt>
    <dgm:pt modelId="{206CD04F-D2E6-4B69-96C3-C5E81C17453A}" type="pres">
      <dgm:prSet presAssocID="{EC08928A-A93F-442A-A4F0-F7B7436074F9}" presName="childNode" presStyleLbl="node1" presStyleIdx="4" presStyleCnt="6" custLinFactY="100000" custLinFactNeighborX="-127" custLinFactNeighborY="133155">
        <dgm:presLayoutVars>
          <dgm:bulletEnabled val="1"/>
        </dgm:presLayoutVars>
      </dgm:prSet>
      <dgm:spPr/>
      <dgm:t>
        <a:bodyPr/>
        <a:lstStyle/>
        <a:p>
          <a:endParaRPr lang="en-US"/>
        </a:p>
      </dgm:t>
    </dgm:pt>
    <dgm:pt modelId="{713EE1D1-DD23-4E02-AD0C-E2EC12D4D9EC}" type="pres">
      <dgm:prSet presAssocID="{EC08928A-A93F-442A-A4F0-F7B7436074F9}" presName="aSpace2" presStyleCnt="0"/>
      <dgm:spPr/>
      <dgm:t>
        <a:bodyPr/>
        <a:lstStyle/>
        <a:p>
          <a:endParaRPr lang="en-US"/>
        </a:p>
      </dgm:t>
    </dgm:pt>
    <dgm:pt modelId="{A857D40F-603B-466C-AC6A-334B62717606}" type="pres">
      <dgm:prSet presAssocID="{DC970C20-2141-4340-964F-2206F4A426BB}" presName="childNode" presStyleLbl="node1" presStyleIdx="5" presStyleCnt="6" custLinFactY="-100000" custLinFactNeighborX="-383" custLinFactNeighborY="-101197">
        <dgm:presLayoutVars>
          <dgm:bulletEnabled val="1"/>
        </dgm:presLayoutVars>
      </dgm:prSet>
      <dgm:spPr/>
      <dgm:t>
        <a:bodyPr/>
        <a:lstStyle/>
        <a:p>
          <a:endParaRPr lang="en-US"/>
        </a:p>
      </dgm:t>
    </dgm:pt>
  </dgm:ptLst>
  <dgm:cxnLst>
    <dgm:cxn modelId="{A3AC8415-5DE9-49D2-B72C-592BBAFE365E}" type="presOf" srcId="{B55B8DB4-E512-4420-9CAE-88E8A6B9031D}" destId="{9B7D4441-8E7F-42C8-85A0-D79D1A46C29E}" srcOrd="0" destOrd="0" presId="urn:microsoft.com/office/officeart/2005/8/layout/lProcess2"/>
    <dgm:cxn modelId="{4CE7B486-CCFC-40BE-8633-FE728E833315}" type="presOf" srcId="{B2B57C2D-F46E-4AEA-A83B-66EC38DC7291}" destId="{69C7CBC0-F9BB-434B-9C8A-DA2EA487FD87}" srcOrd="0" destOrd="0" presId="urn:microsoft.com/office/officeart/2005/8/layout/lProcess2"/>
    <dgm:cxn modelId="{C6375024-9669-4D1E-9521-93AFF68B159A}" type="presOf" srcId="{6BE9F87B-A27E-4C44-BC34-DB83C4A04673}" destId="{C487D334-F586-46AD-AADA-A2D3621D1AA2}" srcOrd="0" destOrd="0" presId="urn:microsoft.com/office/officeart/2005/8/layout/lProcess2"/>
    <dgm:cxn modelId="{03927880-8465-4504-AE6F-1E35A459AC3E}" type="presOf" srcId="{4D5A119A-DA5D-4D55-85F0-04A13A95BBB9}" destId="{5822C4B0-0083-4683-8447-51168BAC4A25}" srcOrd="0" destOrd="0" presId="urn:microsoft.com/office/officeart/2005/8/layout/lProcess2"/>
    <dgm:cxn modelId="{DCA31BC4-67DD-4E2F-BE53-6417E40B0C96}" srcId="{4D5A119A-DA5D-4D55-85F0-04A13A95BBB9}" destId="{FB87B5DA-26BB-49F0-A67B-E8C2843DDCEB}" srcOrd="0" destOrd="0" parTransId="{7955E908-58D7-43E9-BAD8-1540235AF298}" sibTransId="{E6BB3C4B-0A5E-4A6E-B4F0-FBA0AD8697B7}"/>
    <dgm:cxn modelId="{2ECD36C5-DA0D-4124-8E85-B8ACF38F4D6B}" type="presOf" srcId="{FB87B5DA-26BB-49F0-A67B-E8C2843DDCEB}" destId="{667DDBE4-8221-4FB1-ABEE-2C63AEC4262F}" srcOrd="0" destOrd="0" presId="urn:microsoft.com/office/officeart/2005/8/layout/lProcess2"/>
    <dgm:cxn modelId="{30150957-7978-4A17-ABC3-F37594E0DB26}" srcId="{FB87B5DA-26BB-49F0-A67B-E8C2843DDCEB}" destId="{B55B8DB4-E512-4420-9CAE-88E8A6B9031D}" srcOrd="0" destOrd="0" parTransId="{AE953B41-5AA1-4D9B-8F2E-83DBFB245A7E}" sibTransId="{13921CE5-3A54-4FAA-8483-A594A84777B2}"/>
    <dgm:cxn modelId="{72F82F81-B770-463A-B27D-8E6E7C49E310}" srcId="{FB87B5DA-26BB-49F0-A67B-E8C2843DDCEB}" destId="{EC08928A-A93F-442A-A4F0-F7B7436074F9}" srcOrd="4" destOrd="0" parTransId="{605DF8F7-C215-482C-9C6C-6964DEDA7E27}" sibTransId="{C4075D9C-39E6-413B-9F5C-D702E12320A8}"/>
    <dgm:cxn modelId="{FE6B2623-A748-47EA-8D21-0E58F2D6B53F}" srcId="{FB87B5DA-26BB-49F0-A67B-E8C2843DDCEB}" destId="{B2B57C2D-F46E-4AEA-A83B-66EC38DC7291}" srcOrd="3" destOrd="0" parTransId="{53A05C12-8C5C-4E11-A999-006BCA922733}" sibTransId="{40319CC7-1C6D-4F07-8B50-D3C6C7622588}"/>
    <dgm:cxn modelId="{053B828C-EED3-4D40-8FAE-083B97FBA85A}" type="presOf" srcId="{EC08928A-A93F-442A-A4F0-F7B7436074F9}" destId="{206CD04F-D2E6-4B69-96C3-C5E81C17453A}" srcOrd="0" destOrd="0" presId="urn:microsoft.com/office/officeart/2005/8/layout/lProcess2"/>
    <dgm:cxn modelId="{78ABEC89-F10F-41D6-AC11-E15B2CBCFBF5}" type="presOf" srcId="{FB87B5DA-26BB-49F0-A67B-E8C2843DDCEB}" destId="{31DA2AE0-09E7-440C-8D86-36A103928A13}" srcOrd="1" destOrd="0" presId="urn:microsoft.com/office/officeart/2005/8/layout/lProcess2"/>
    <dgm:cxn modelId="{893947B8-D62C-46C1-82F2-9BF2038157B8}" srcId="{FB87B5DA-26BB-49F0-A67B-E8C2843DDCEB}" destId="{6BE9F87B-A27E-4C44-BC34-DB83C4A04673}" srcOrd="1" destOrd="0" parTransId="{65661AD9-7C9A-455A-B49C-F4D137A35C7C}" sibTransId="{5A2EB486-DC0A-483F-A935-C4195E4C94F0}"/>
    <dgm:cxn modelId="{123315E8-06B3-4463-88DE-C3D8F7C5F120}" type="presOf" srcId="{DC970C20-2141-4340-964F-2206F4A426BB}" destId="{A857D40F-603B-466C-AC6A-334B62717606}" srcOrd="0" destOrd="0" presId="urn:microsoft.com/office/officeart/2005/8/layout/lProcess2"/>
    <dgm:cxn modelId="{2C151F71-CDB3-42B2-B405-B8022A2AF08E}" srcId="{FB87B5DA-26BB-49F0-A67B-E8C2843DDCEB}" destId="{6F21E1A2-7A5E-4B68-9ECD-B85FA316DC01}" srcOrd="2" destOrd="0" parTransId="{39847865-430F-4DC8-9A1F-81E3D4F91B6E}" sibTransId="{832A32F4-F6FF-4A1F-8BF0-01714D73A884}"/>
    <dgm:cxn modelId="{2584CDB0-D268-4A55-AC9A-DDF94A4F824B}" srcId="{FB87B5DA-26BB-49F0-A67B-E8C2843DDCEB}" destId="{DC970C20-2141-4340-964F-2206F4A426BB}" srcOrd="5" destOrd="0" parTransId="{95850BC2-B2F8-44E0-8E5A-0EEB1F2EC128}" sibTransId="{9B1D689E-B35E-4C3F-82C4-B54E76378502}"/>
    <dgm:cxn modelId="{04F505B3-BC38-41EB-B96B-5AD11836C19F}" type="presOf" srcId="{6F21E1A2-7A5E-4B68-9ECD-B85FA316DC01}" destId="{F08C9598-E3BB-4D8B-ABAC-80A714F59644}" srcOrd="0" destOrd="0" presId="urn:microsoft.com/office/officeart/2005/8/layout/lProcess2"/>
    <dgm:cxn modelId="{FB202B62-4CD6-4611-BB58-E3EB7E003DE3}" type="presParOf" srcId="{5822C4B0-0083-4683-8447-51168BAC4A25}" destId="{4617A796-9C91-46F2-89AD-23564DAF2099}" srcOrd="0" destOrd="0" presId="urn:microsoft.com/office/officeart/2005/8/layout/lProcess2"/>
    <dgm:cxn modelId="{051DA091-9975-4FEA-9411-4CC829D59587}" type="presParOf" srcId="{4617A796-9C91-46F2-89AD-23564DAF2099}" destId="{667DDBE4-8221-4FB1-ABEE-2C63AEC4262F}" srcOrd="0" destOrd="0" presId="urn:microsoft.com/office/officeart/2005/8/layout/lProcess2"/>
    <dgm:cxn modelId="{7828A3AC-78DF-401F-9E6B-B8A5C29BC329}" type="presParOf" srcId="{4617A796-9C91-46F2-89AD-23564DAF2099}" destId="{31DA2AE0-09E7-440C-8D86-36A103928A13}" srcOrd="1" destOrd="0" presId="urn:microsoft.com/office/officeart/2005/8/layout/lProcess2"/>
    <dgm:cxn modelId="{388FF9A1-80DD-4DEE-B88E-06096AADBE99}" type="presParOf" srcId="{4617A796-9C91-46F2-89AD-23564DAF2099}" destId="{34DF87CA-AC7E-4C96-9C00-6AA3398F2D73}" srcOrd="2" destOrd="0" presId="urn:microsoft.com/office/officeart/2005/8/layout/lProcess2"/>
    <dgm:cxn modelId="{4EFBDDDA-ACBA-4ACE-91A6-08E01E2851EE}" type="presParOf" srcId="{34DF87CA-AC7E-4C96-9C00-6AA3398F2D73}" destId="{EEFFFB2A-F297-4652-86C3-1F63033297B5}" srcOrd="0" destOrd="0" presId="urn:microsoft.com/office/officeart/2005/8/layout/lProcess2"/>
    <dgm:cxn modelId="{43EE44EF-DCEA-4B6A-A0FC-FBDC02B2E36B}" type="presParOf" srcId="{EEFFFB2A-F297-4652-86C3-1F63033297B5}" destId="{9B7D4441-8E7F-42C8-85A0-D79D1A46C29E}" srcOrd="0" destOrd="0" presId="urn:microsoft.com/office/officeart/2005/8/layout/lProcess2"/>
    <dgm:cxn modelId="{5017BF41-C98E-41F6-B6A9-404CB0641806}" type="presParOf" srcId="{EEFFFB2A-F297-4652-86C3-1F63033297B5}" destId="{272F2CD0-52CD-45CC-97C7-F797510A1AD6}" srcOrd="1" destOrd="0" presId="urn:microsoft.com/office/officeart/2005/8/layout/lProcess2"/>
    <dgm:cxn modelId="{7AF7794D-A1FE-46C0-BD39-9D230950F27C}" type="presParOf" srcId="{EEFFFB2A-F297-4652-86C3-1F63033297B5}" destId="{C487D334-F586-46AD-AADA-A2D3621D1AA2}" srcOrd="2" destOrd="0" presId="urn:microsoft.com/office/officeart/2005/8/layout/lProcess2"/>
    <dgm:cxn modelId="{CF88B2AD-DDF3-48D6-A0A3-4A8FBDA20005}" type="presParOf" srcId="{EEFFFB2A-F297-4652-86C3-1F63033297B5}" destId="{E94BA967-6ECF-4950-8E1B-364C3761B961}" srcOrd="3" destOrd="0" presId="urn:microsoft.com/office/officeart/2005/8/layout/lProcess2"/>
    <dgm:cxn modelId="{A82F5F04-7C6C-4D45-8897-C551DABF3A6A}" type="presParOf" srcId="{EEFFFB2A-F297-4652-86C3-1F63033297B5}" destId="{F08C9598-E3BB-4D8B-ABAC-80A714F59644}" srcOrd="4" destOrd="0" presId="urn:microsoft.com/office/officeart/2005/8/layout/lProcess2"/>
    <dgm:cxn modelId="{D283E745-A023-4279-AD52-5B2006743498}" type="presParOf" srcId="{EEFFFB2A-F297-4652-86C3-1F63033297B5}" destId="{99BCD8A8-77A0-4559-8E3E-2B6011ACBF88}" srcOrd="5" destOrd="0" presId="urn:microsoft.com/office/officeart/2005/8/layout/lProcess2"/>
    <dgm:cxn modelId="{7CDBBF34-1F14-4321-B418-5C3B0013648A}" type="presParOf" srcId="{EEFFFB2A-F297-4652-86C3-1F63033297B5}" destId="{69C7CBC0-F9BB-434B-9C8A-DA2EA487FD87}" srcOrd="6" destOrd="0" presId="urn:microsoft.com/office/officeart/2005/8/layout/lProcess2"/>
    <dgm:cxn modelId="{6DCA6AC8-3697-4332-B205-D42D994C3305}" type="presParOf" srcId="{EEFFFB2A-F297-4652-86C3-1F63033297B5}" destId="{E17245BE-C1DD-4D3C-8198-5A3F67506E86}" srcOrd="7" destOrd="0" presId="urn:microsoft.com/office/officeart/2005/8/layout/lProcess2"/>
    <dgm:cxn modelId="{CE227D89-88C9-4BB6-9BCE-4D6753887465}" type="presParOf" srcId="{EEFFFB2A-F297-4652-86C3-1F63033297B5}" destId="{206CD04F-D2E6-4B69-96C3-C5E81C17453A}" srcOrd="8" destOrd="0" presId="urn:microsoft.com/office/officeart/2005/8/layout/lProcess2"/>
    <dgm:cxn modelId="{AA57031C-5FDF-465C-AE01-DDACCE20B570}" type="presParOf" srcId="{EEFFFB2A-F297-4652-86C3-1F63033297B5}" destId="{713EE1D1-DD23-4E02-AD0C-E2EC12D4D9EC}" srcOrd="9" destOrd="0" presId="urn:microsoft.com/office/officeart/2005/8/layout/lProcess2"/>
    <dgm:cxn modelId="{C61B233E-26E0-4DD5-9AF3-CAF0F179830D}" type="presParOf" srcId="{EEFFFB2A-F297-4652-86C3-1F63033297B5}" destId="{A857D40F-603B-466C-AC6A-334B62717606}"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DBE4-8221-4FB1-ABEE-2C63AEC4262F}">
      <dsp:nvSpPr>
        <dsp:cNvPr id="0" name=""/>
        <dsp:cNvSpPr/>
      </dsp:nvSpPr>
      <dsp:spPr>
        <a:xfrm>
          <a:off x="0" y="0"/>
          <a:ext cx="11651775" cy="5030337"/>
        </a:xfrm>
        <a:prstGeom prst="roundRect">
          <a:avLst>
            <a:gd name="adj" fmla="val 10000"/>
          </a:avLst>
        </a:prstGeom>
        <a:solidFill>
          <a:schemeClr val="bg1"/>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11651775" cy="1509101"/>
      </dsp:txXfrm>
    </dsp:sp>
    <dsp:sp modelId="{9B7D4441-8E7F-42C8-85A0-D79D1A46C29E}">
      <dsp:nvSpPr>
        <dsp:cNvPr id="0" name=""/>
        <dsp:cNvSpPr/>
      </dsp:nvSpPr>
      <dsp:spPr>
        <a:xfrm>
          <a:off x="1165177" y="1509346"/>
          <a:ext cx="9321420" cy="482954"/>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dirty="0" smtClean="0"/>
            <a:t>Progressive and developmental </a:t>
          </a:r>
          <a:endParaRPr lang="en-US" sz="2500" kern="1200" dirty="0"/>
        </a:p>
      </dsp:txBody>
      <dsp:txXfrm>
        <a:off x="1179322" y="1523491"/>
        <a:ext cx="9293130" cy="454664"/>
      </dsp:txXfrm>
    </dsp:sp>
    <dsp:sp modelId="{C487D334-F586-46AD-AADA-A2D3621D1AA2}">
      <dsp:nvSpPr>
        <dsp:cNvPr id="0" name=""/>
        <dsp:cNvSpPr/>
      </dsp:nvSpPr>
      <dsp:spPr>
        <a:xfrm>
          <a:off x="1165177" y="2066601"/>
          <a:ext cx="9321420" cy="48295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dirty="0" smtClean="0"/>
            <a:t>Differentiated </a:t>
          </a:r>
        </a:p>
      </dsp:txBody>
      <dsp:txXfrm>
        <a:off x="1179322" y="2080746"/>
        <a:ext cx="9293130" cy="454664"/>
      </dsp:txXfrm>
    </dsp:sp>
    <dsp:sp modelId="{F08C9598-E3BB-4D8B-ABAC-80A714F59644}">
      <dsp:nvSpPr>
        <dsp:cNvPr id="0" name=""/>
        <dsp:cNvSpPr/>
      </dsp:nvSpPr>
      <dsp:spPr>
        <a:xfrm>
          <a:off x="1165177" y="2623856"/>
          <a:ext cx="9321420" cy="48295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smtClean="0"/>
            <a:t>Cross curricular </a:t>
          </a:r>
          <a:endParaRPr lang="en-GB" sz="2500" kern="1200" dirty="0"/>
        </a:p>
      </dsp:txBody>
      <dsp:txXfrm>
        <a:off x="1179322" y="2638001"/>
        <a:ext cx="9293130" cy="454664"/>
      </dsp:txXfrm>
    </dsp:sp>
    <dsp:sp modelId="{69C7CBC0-F9BB-434B-9C8A-DA2EA487FD87}">
      <dsp:nvSpPr>
        <dsp:cNvPr id="0" name=""/>
        <dsp:cNvSpPr/>
      </dsp:nvSpPr>
      <dsp:spPr>
        <a:xfrm>
          <a:off x="1165177" y="3181110"/>
          <a:ext cx="9321420" cy="48295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dirty="0" smtClean="0"/>
            <a:t>Integrated</a:t>
          </a:r>
          <a:endParaRPr lang="en-GB" sz="2500" kern="1200" dirty="0"/>
        </a:p>
      </dsp:txBody>
      <dsp:txXfrm>
        <a:off x="1179322" y="3195255"/>
        <a:ext cx="9293130" cy="454664"/>
      </dsp:txXfrm>
    </dsp:sp>
    <dsp:sp modelId="{206CD04F-D2E6-4B69-96C3-C5E81C17453A}">
      <dsp:nvSpPr>
        <dsp:cNvPr id="0" name=""/>
        <dsp:cNvSpPr/>
      </dsp:nvSpPr>
      <dsp:spPr>
        <a:xfrm>
          <a:off x="1153339" y="4320254"/>
          <a:ext cx="9321420" cy="48295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smtClean="0"/>
            <a:t>Balanced </a:t>
          </a:r>
          <a:endParaRPr lang="en-GB" sz="2500" kern="1200" dirty="0"/>
        </a:p>
      </dsp:txBody>
      <dsp:txXfrm>
        <a:off x="1167484" y="4334399"/>
        <a:ext cx="9293130" cy="454664"/>
      </dsp:txXfrm>
    </dsp:sp>
    <dsp:sp modelId="{A857D40F-603B-466C-AC6A-334B62717606}">
      <dsp:nvSpPr>
        <dsp:cNvPr id="0" name=""/>
        <dsp:cNvSpPr/>
      </dsp:nvSpPr>
      <dsp:spPr>
        <a:xfrm>
          <a:off x="1129476" y="3737476"/>
          <a:ext cx="9321420" cy="48295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smtClean="0"/>
            <a:t>Coordinated</a:t>
          </a:r>
          <a:endParaRPr lang="en-GB" sz="2500" kern="1200"/>
        </a:p>
      </dsp:txBody>
      <dsp:txXfrm>
        <a:off x="1143621" y="3751621"/>
        <a:ext cx="9293130" cy="4546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BCBF1-0ADF-4899-841A-6595A1913AFE}" type="datetimeFigureOut">
              <a:rPr lang="en-GB" smtClean="0"/>
              <a:t>06/05/2020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3869F-B183-4E99-A947-7CE1491F6C6A}" type="slidenum">
              <a:rPr lang="en-GB" smtClean="0"/>
              <a:t>‹#›</a:t>
            </a:fld>
            <a:endParaRPr lang="en-GB"/>
          </a:p>
        </p:txBody>
      </p:sp>
    </p:spTree>
    <p:extLst>
      <p:ext uri="{BB962C8B-B14F-4D97-AF65-F5344CB8AC3E}">
        <p14:creationId xmlns:p14="http://schemas.microsoft.com/office/powerpoint/2010/main" val="174896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TOS</a:t>
            </a:r>
            <a:endParaRPr lang="en-GB" dirty="0"/>
          </a:p>
        </p:txBody>
      </p:sp>
      <p:sp>
        <p:nvSpPr>
          <p:cNvPr id="4" name="Slide Number Placeholder 3"/>
          <p:cNvSpPr>
            <a:spLocks noGrp="1"/>
          </p:cNvSpPr>
          <p:nvPr>
            <p:ph type="sldNum" sz="quarter" idx="10"/>
          </p:nvPr>
        </p:nvSpPr>
        <p:spPr/>
        <p:txBody>
          <a:bodyPr/>
          <a:lstStyle/>
          <a:p>
            <a:fld id="{34C06D92-5465-41D0-8CDB-2639077F2130}" type="slidenum">
              <a:rPr lang="en-GB" smtClean="0"/>
              <a:t>1</a:t>
            </a:fld>
            <a:endParaRPr lang="en-GB"/>
          </a:p>
        </p:txBody>
      </p:sp>
    </p:spTree>
    <p:extLst>
      <p:ext uri="{BB962C8B-B14F-4D97-AF65-F5344CB8AC3E}">
        <p14:creationId xmlns:p14="http://schemas.microsoft.com/office/powerpoint/2010/main" val="4232286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14</a:t>
            </a:fld>
            <a:endParaRPr lang="en-GB"/>
          </a:p>
        </p:txBody>
      </p:sp>
    </p:spTree>
    <p:extLst>
      <p:ext uri="{BB962C8B-B14F-4D97-AF65-F5344CB8AC3E}">
        <p14:creationId xmlns:p14="http://schemas.microsoft.com/office/powerpoint/2010/main" val="366265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C06D92-5465-41D0-8CDB-2639077F2130}" type="slidenum">
              <a:rPr lang="en-GB" smtClean="0"/>
              <a:t>18</a:t>
            </a:fld>
            <a:endParaRPr lang="en-GB"/>
          </a:p>
        </p:txBody>
      </p:sp>
    </p:spTree>
    <p:extLst>
      <p:ext uri="{BB962C8B-B14F-4D97-AF65-F5344CB8AC3E}">
        <p14:creationId xmlns:p14="http://schemas.microsoft.com/office/powerpoint/2010/main" val="107497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19</a:t>
            </a:fld>
            <a:endParaRPr lang="en-GB"/>
          </a:p>
        </p:txBody>
      </p:sp>
    </p:spTree>
    <p:extLst>
      <p:ext uri="{BB962C8B-B14F-4D97-AF65-F5344CB8AC3E}">
        <p14:creationId xmlns:p14="http://schemas.microsoft.com/office/powerpoint/2010/main" val="407769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th</a:t>
            </a:r>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20</a:t>
            </a:fld>
            <a:endParaRPr lang="en-GB"/>
          </a:p>
        </p:txBody>
      </p:sp>
    </p:spTree>
    <p:extLst>
      <p:ext uri="{BB962C8B-B14F-4D97-AF65-F5344CB8AC3E}">
        <p14:creationId xmlns:p14="http://schemas.microsoft.com/office/powerpoint/2010/main" val="109347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Must</a:t>
            </a:r>
            <a:r>
              <a:rPr lang="en-GB" baseline="0" dirty="0" smtClean="0"/>
              <a:t> qualify as good education </a:t>
            </a:r>
          </a:p>
          <a:p>
            <a:endParaRPr lang="en-GB" dirty="0" smtClean="0"/>
          </a:p>
          <a:p>
            <a:r>
              <a:rPr lang="en-GB" dirty="0" smtClean="0"/>
              <a:t>Like  any good curriculum – planned and developmental.</a:t>
            </a:r>
            <a:r>
              <a:rPr lang="en-GB" baseline="0" dirty="0" smtClean="0"/>
              <a:t> Appropriate to age and develops a deeper understanding as pupils mature. </a:t>
            </a:r>
          </a:p>
          <a:p>
            <a:endParaRPr lang="en-GB" baseline="0" dirty="0" smtClean="0"/>
          </a:p>
          <a:p>
            <a:r>
              <a:rPr lang="en-GB" baseline="0" dirty="0" smtClean="0"/>
              <a:t>Differentiated and ADAPTED. TRAINING UNDERTAKEN IF PARTICULAR NEED. SEN not withdrawn because of lack of resources or training.</a:t>
            </a:r>
          </a:p>
          <a:p>
            <a:endParaRPr lang="en-GB" baseline="0" dirty="0" smtClean="0"/>
          </a:p>
          <a:p>
            <a:r>
              <a:rPr lang="en-GB" baseline="0" dirty="0" smtClean="0"/>
              <a:t>Cross-teach the content where it is most  appropriate. </a:t>
            </a:r>
          </a:p>
          <a:p>
            <a:r>
              <a:rPr lang="en-GB" baseline="0" dirty="0" smtClean="0"/>
              <a:t>PSHE, RE, SCIENCE ICT- EACH </a:t>
            </a:r>
          </a:p>
        </p:txBody>
      </p:sp>
      <p:sp>
        <p:nvSpPr>
          <p:cNvPr id="4" name="Slide Number Placeholder 3"/>
          <p:cNvSpPr>
            <a:spLocks noGrp="1"/>
          </p:cNvSpPr>
          <p:nvPr>
            <p:ph type="sldNum" sz="quarter" idx="10"/>
          </p:nvPr>
        </p:nvSpPr>
        <p:spPr/>
        <p:txBody>
          <a:bodyPr/>
          <a:lstStyle/>
          <a:p>
            <a:fld id="{BD300942-3C7F-4958-97EE-3712ABD74BC5}" type="slidenum">
              <a:rPr lang="en-GB" smtClean="0"/>
              <a:t>21</a:t>
            </a:fld>
            <a:endParaRPr lang="en-GB"/>
          </a:p>
        </p:txBody>
      </p:sp>
    </p:spTree>
    <p:extLst>
      <p:ext uri="{BB962C8B-B14F-4D97-AF65-F5344CB8AC3E}">
        <p14:creationId xmlns:p14="http://schemas.microsoft.com/office/powerpoint/2010/main" val="1568268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th</a:t>
            </a:r>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22</a:t>
            </a:fld>
            <a:endParaRPr lang="en-GB"/>
          </a:p>
        </p:txBody>
      </p:sp>
    </p:spTree>
    <p:extLst>
      <p:ext uri="{BB962C8B-B14F-4D97-AF65-F5344CB8AC3E}">
        <p14:creationId xmlns:p14="http://schemas.microsoft.com/office/powerpoint/2010/main" val="1261803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th</a:t>
            </a:r>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23</a:t>
            </a:fld>
            <a:endParaRPr lang="en-GB"/>
          </a:p>
        </p:txBody>
      </p:sp>
    </p:spTree>
    <p:extLst>
      <p:ext uri="{BB962C8B-B14F-4D97-AF65-F5344CB8AC3E}">
        <p14:creationId xmlns:p14="http://schemas.microsoft.com/office/powerpoint/2010/main" val="325262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th</a:t>
            </a:r>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24</a:t>
            </a:fld>
            <a:endParaRPr lang="en-GB"/>
          </a:p>
        </p:txBody>
      </p:sp>
    </p:spTree>
    <p:extLst>
      <p:ext uri="{BB962C8B-B14F-4D97-AF65-F5344CB8AC3E}">
        <p14:creationId xmlns:p14="http://schemas.microsoft.com/office/powerpoint/2010/main" val="2516583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25</a:t>
            </a:fld>
            <a:endParaRPr lang="en-GB"/>
          </a:p>
        </p:txBody>
      </p:sp>
    </p:spTree>
    <p:extLst>
      <p:ext uri="{BB962C8B-B14F-4D97-AF65-F5344CB8AC3E}">
        <p14:creationId xmlns:p14="http://schemas.microsoft.com/office/powerpoint/2010/main" val="3522062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26</a:t>
            </a:fld>
            <a:endParaRPr lang="en-GB"/>
          </a:p>
        </p:txBody>
      </p:sp>
    </p:spTree>
    <p:extLst>
      <p:ext uri="{BB962C8B-B14F-4D97-AF65-F5344CB8AC3E}">
        <p14:creationId xmlns:p14="http://schemas.microsoft.com/office/powerpoint/2010/main" val="188658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00942-3C7F-4958-97EE-3712ABD74BC5}" type="slidenum">
              <a:rPr lang="en-GB" smtClean="0"/>
              <a:t>3</a:t>
            </a:fld>
            <a:endParaRPr lang="en-GB"/>
          </a:p>
        </p:txBody>
      </p:sp>
    </p:spTree>
    <p:extLst>
      <p:ext uri="{BB962C8B-B14F-4D97-AF65-F5344CB8AC3E}">
        <p14:creationId xmlns:p14="http://schemas.microsoft.com/office/powerpoint/2010/main" val="179218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27</a:t>
            </a:fld>
            <a:endParaRPr lang="en-GB"/>
          </a:p>
        </p:txBody>
      </p:sp>
    </p:spTree>
    <p:extLst>
      <p:ext uri="{BB962C8B-B14F-4D97-AF65-F5344CB8AC3E}">
        <p14:creationId xmlns:p14="http://schemas.microsoft.com/office/powerpoint/2010/main" val="690646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28</a:t>
            </a:fld>
            <a:endParaRPr lang="en-GB"/>
          </a:p>
        </p:txBody>
      </p:sp>
    </p:spTree>
    <p:extLst>
      <p:ext uri="{BB962C8B-B14F-4D97-AF65-F5344CB8AC3E}">
        <p14:creationId xmlns:p14="http://schemas.microsoft.com/office/powerpoint/2010/main" val="427340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29</a:t>
            </a:fld>
            <a:endParaRPr lang="en-GB"/>
          </a:p>
        </p:txBody>
      </p:sp>
    </p:spTree>
    <p:extLst>
      <p:ext uri="{BB962C8B-B14F-4D97-AF65-F5344CB8AC3E}">
        <p14:creationId xmlns:p14="http://schemas.microsoft.com/office/powerpoint/2010/main" val="274715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30</a:t>
            </a:fld>
            <a:endParaRPr lang="en-GB"/>
          </a:p>
        </p:txBody>
      </p:sp>
    </p:spTree>
    <p:extLst>
      <p:ext uri="{BB962C8B-B14F-4D97-AF65-F5344CB8AC3E}">
        <p14:creationId xmlns:p14="http://schemas.microsoft.com/office/powerpoint/2010/main" val="980217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th</a:t>
            </a:r>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31</a:t>
            </a:fld>
            <a:endParaRPr lang="en-GB"/>
          </a:p>
        </p:txBody>
      </p:sp>
    </p:spTree>
    <p:extLst>
      <p:ext uri="{BB962C8B-B14F-4D97-AF65-F5344CB8AC3E}">
        <p14:creationId xmlns:p14="http://schemas.microsoft.com/office/powerpoint/2010/main" val="320359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‘school-based programmes are complemented with the involvement of parents and teachers, training institutes and youth-friendly services</a:t>
            </a:r>
            <a:r>
              <a:rPr lang="en-GB" sz="1200" b="1"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34C06D92-5465-41D0-8CDB-2639077F2130}" type="slidenum">
              <a:rPr lang="en-GB" smtClean="0"/>
              <a:t>33</a:t>
            </a:fld>
            <a:endParaRPr lang="en-GB"/>
          </a:p>
        </p:txBody>
      </p:sp>
    </p:spTree>
    <p:extLst>
      <p:ext uri="{BB962C8B-B14F-4D97-AF65-F5344CB8AC3E}">
        <p14:creationId xmlns:p14="http://schemas.microsoft.com/office/powerpoint/2010/main" val="4222468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school-based programmes are complemented with the involvement of parents and teachers, training institutes and youth-friendly services</a:t>
            </a:r>
            <a:r>
              <a:rPr lang="en-GB" sz="1200" b="1" i="0" kern="1200" dirty="0" smtClean="0">
                <a:solidFill>
                  <a:schemeClr val="tx1"/>
                </a:solidFill>
                <a:effectLst/>
                <a:latin typeface="+mn-lt"/>
                <a:ea typeface="+mn-ea"/>
                <a:cs typeface="+mn-cs"/>
              </a:rPr>
              <a:t>. UNESCO </a:t>
            </a:r>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34</a:t>
            </a:fld>
            <a:endParaRPr lang="en-GB"/>
          </a:p>
        </p:txBody>
      </p:sp>
    </p:spTree>
    <p:extLst>
      <p:ext uri="{BB962C8B-B14F-4D97-AF65-F5344CB8AC3E}">
        <p14:creationId xmlns:p14="http://schemas.microsoft.com/office/powerpoint/2010/main" val="110073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Th</a:t>
            </a:r>
            <a:endParaRPr lang="en-GB" dirty="0" smtClean="0"/>
          </a:p>
          <a:p>
            <a:r>
              <a:rPr lang="en-GB" dirty="0" smtClean="0"/>
              <a:t>Link between parents as first teachers and parent</a:t>
            </a:r>
            <a:r>
              <a:rPr lang="en-GB" baseline="0" dirty="0" smtClean="0"/>
              <a:t> rights. </a:t>
            </a:r>
          </a:p>
          <a:p>
            <a:r>
              <a:rPr lang="en-GB" baseline="0" dirty="0" smtClean="0"/>
              <a:t>Reassure  they will be informed about what they will be learning. </a:t>
            </a:r>
            <a:endParaRPr lang="en-GB" dirty="0"/>
          </a:p>
        </p:txBody>
      </p:sp>
      <p:sp>
        <p:nvSpPr>
          <p:cNvPr id="4" name="Slide Number Placeholder 3"/>
          <p:cNvSpPr>
            <a:spLocks noGrp="1"/>
          </p:cNvSpPr>
          <p:nvPr>
            <p:ph type="sldNum" sz="quarter" idx="10"/>
          </p:nvPr>
        </p:nvSpPr>
        <p:spPr/>
        <p:txBody>
          <a:bodyPr/>
          <a:lstStyle/>
          <a:p>
            <a:fld id="{34C06D92-5465-41D0-8CDB-2639077F2130}" type="slidenum">
              <a:rPr lang="en-GB" smtClean="0"/>
              <a:t>35</a:t>
            </a:fld>
            <a:endParaRPr lang="en-GB"/>
          </a:p>
        </p:txBody>
      </p:sp>
    </p:spTree>
    <p:extLst>
      <p:ext uri="{BB962C8B-B14F-4D97-AF65-F5344CB8AC3E}">
        <p14:creationId xmlns:p14="http://schemas.microsoft.com/office/powerpoint/2010/main" val="788409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C06D92-5465-41D0-8CDB-2639077F2130}" type="slidenum">
              <a:rPr lang="en-GB" smtClean="0"/>
              <a:t>36</a:t>
            </a:fld>
            <a:endParaRPr lang="en-GB"/>
          </a:p>
        </p:txBody>
      </p:sp>
    </p:spTree>
    <p:extLst>
      <p:ext uri="{BB962C8B-B14F-4D97-AF65-F5344CB8AC3E}">
        <p14:creationId xmlns:p14="http://schemas.microsoft.com/office/powerpoint/2010/main" val="240148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TOS</a:t>
            </a:r>
          </a:p>
          <a:p>
            <a:r>
              <a:rPr lang="en-GB" dirty="0" smtClean="0"/>
              <a:t>Use</a:t>
            </a:r>
            <a:r>
              <a:rPr lang="en-GB" baseline="0" dirty="0" smtClean="0"/>
              <a:t> existing strategies if they are effective   - multiple strategies </a:t>
            </a:r>
          </a:p>
          <a:p>
            <a:r>
              <a:rPr lang="en-GB" baseline="0" dirty="0" smtClean="0"/>
              <a:t>Group / one to one/ form/ online etc….. </a:t>
            </a:r>
          </a:p>
          <a:p>
            <a:r>
              <a:rPr lang="en-GB" baseline="0" dirty="0" smtClean="0"/>
              <a:t>Same questions – multiple formats </a:t>
            </a:r>
            <a:endParaRPr lang="en-GB" dirty="0"/>
          </a:p>
        </p:txBody>
      </p:sp>
      <p:sp>
        <p:nvSpPr>
          <p:cNvPr id="4" name="Slide Number Placeholder 3"/>
          <p:cNvSpPr>
            <a:spLocks noGrp="1"/>
          </p:cNvSpPr>
          <p:nvPr>
            <p:ph type="sldNum" sz="quarter" idx="10"/>
          </p:nvPr>
        </p:nvSpPr>
        <p:spPr/>
        <p:txBody>
          <a:bodyPr/>
          <a:lstStyle/>
          <a:p>
            <a:fld id="{34C06D92-5465-41D0-8CDB-2639077F2130}" type="slidenum">
              <a:rPr lang="en-GB" smtClean="0"/>
              <a:t>38</a:t>
            </a:fld>
            <a:endParaRPr lang="en-GB"/>
          </a:p>
        </p:txBody>
      </p:sp>
    </p:spTree>
    <p:extLst>
      <p:ext uri="{BB962C8B-B14F-4D97-AF65-F5344CB8AC3E}">
        <p14:creationId xmlns:p14="http://schemas.microsoft.com/office/powerpoint/2010/main" val="319146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4</a:t>
            </a:fld>
            <a:endParaRPr lang="en-GB"/>
          </a:p>
        </p:txBody>
      </p:sp>
    </p:spTree>
    <p:extLst>
      <p:ext uri="{BB962C8B-B14F-4D97-AF65-F5344CB8AC3E}">
        <p14:creationId xmlns:p14="http://schemas.microsoft.com/office/powerpoint/2010/main" val="543257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FE8C95-7652-449D-B305-9B0F4ED52495}" type="slidenum">
              <a:rPr lang="en-GB" smtClean="0"/>
              <a:t>40</a:t>
            </a:fld>
            <a:endParaRPr lang="en-GB" dirty="0"/>
          </a:p>
        </p:txBody>
      </p:sp>
    </p:spTree>
    <p:extLst>
      <p:ext uri="{BB962C8B-B14F-4D97-AF65-F5344CB8AC3E}">
        <p14:creationId xmlns:p14="http://schemas.microsoft.com/office/powerpoint/2010/main" val="168913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TOS</a:t>
            </a:r>
            <a:endParaRPr lang="en-GB" dirty="0"/>
          </a:p>
        </p:txBody>
      </p:sp>
      <p:sp>
        <p:nvSpPr>
          <p:cNvPr id="4" name="Slide Number Placeholder 3"/>
          <p:cNvSpPr>
            <a:spLocks noGrp="1"/>
          </p:cNvSpPr>
          <p:nvPr>
            <p:ph type="sldNum" sz="quarter" idx="10"/>
          </p:nvPr>
        </p:nvSpPr>
        <p:spPr/>
        <p:txBody>
          <a:bodyPr/>
          <a:lstStyle/>
          <a:p>
            <a:fld id="{34C06D92-5465-41D0-8CDB-2639077F2130}" type="slidenum">
              <a:rPr lang="en-GB" smtClean="0"/>
              <a:t>41</a:t>
            </a:fld>
            <a:endParaRPr lang="en-GB"/>
          </a:p>
        </p:txBody>
      </p:sp>
    </p:spTree>
    <p:extLst>
      <p:ext uri="{BB962C8B-B14F-4D97-AF65-F5344CB8AC3E}">
        <p14:creationId xmlns:p14="http://schemas.microsoft.com/office/powerpoint/2010/main" val="1209637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TOS</a:t>
            </a:r>
            <a:endParaRPr lang="en-GB" dirty="0"/>
          </a:p>
        </p:txBody>
      </p:sp>
      <p:sp>
        <p:nvSpPr>
          <p:cNvPr id="4" name="Slide Number Placeholder 3"/>
          <p:cNvSpPr>
            <a:spLocks noGrp="1"/>
          </p:cNvSpPr>
          <p:nvPr>
            <p:ph type="sldNum" sz="quarter" idx="10"/>
          </p:nvPr>
        </p:nvSpPr>
        <p:spPr/>
        <p:txBody>
          <a:bodyPr/>
          <a:lstStyle/>
          <a:p>
            <a:fld id="{34C06D92-5465-41D0-8CDB-2639077F2130}" type="slidenum">
              <a:rPr lang="en-GB" smtClean="0"/>
              <a:t>42</a:t>
            </a:fld>
            <a:endParaRPr lang="en-GB"/>
          </a:p>
        </p:txBody>
      </p:sp>
    </p:spTree>
    <p:extLst>
      <p:ext uri="{BB962C8B-B14F-4D97-AF65-F5344CB8AC3E}">
        <p14:creationId xmlns:p14="http://schemas.microsoft.com/office/powerpoint/2010/main" val="210955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Sex education forum survey 2011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Baroness Sheila Hollins Today’s teenagers, tomorrow’s parents:</a:t>
            </a:r>
            <a:r>
              <a:rPr lang="en-GB" baseline="0" dirty="0" smtClean="0"/>
              <a:t> </a:t>
            </a:r>
            <a:r>
              <a:rPr lang="en-GB" dirty="0" smtClean="0"/>
              <a:t>Connecting with young people in a complicated world – report to bishops is 2012 </a:t>
            </a:r>
          </a:p>
          <a:p>
            <a:pPr eaLnBrk="1" hangingPunct="1"/>
            <a:endParaRPr lang="en-US" altLang="en-US" dirty="0" smtClean="0"/>
          </a:p>
          <a:p>
            <a:pPr eaLnBrk="1" hangingPunct="1"/>
            <a:r>
              <a:rPr lang="en-US" altLang="en-US" dirty="0" smtClean="0"/>
              <a:t>Research on young people in the church – one area explored was RSE. </a:t>
            </a:r>
            <a:endParaRPr lang="en-GB" dirty="0" smtClean="0"/>
          </a:p>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6</a:t>
            </a:fld>
            <a:endParaRPr lang="en-GB"/>
          </a:p>
        </p:txBody>
      </p:sp>
    </p:spTree>
    <p:extLst>
      <p:ext uri="{BB962C8B-B14F-4D97-AF65-F5344CB8AC3E}">
        <p14:creationId xmlns:p14="http://schemas.microsoft.com/office/powerpoint/2010/main" val="273847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Myth buster – RSE</a:t>
            </a:r>
            <a:r>
              <a:rPr lang="en-GB" baseline="0" dirty="0" smtClean="0"/>
              <a:t> does not encourage Sexual activity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Baroness Sheila Hollins Today’s teenagers, tomorrow’s parents:</a:t>
            </a:r>
            <a:r>
              <a:rPr lang="en-GB" baseline="0" dirty="0" smtClean="0"/>
              <a:t> </a:t>
            </a:r>
            <a:r>
              <a:rPr lang="en-GB" dirty="0" smtClean="0"/>
              <a:t>Connecting with young people in a complicated world – report to bishops is 2012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Unesco - Why comprehensive sexuality education is important</a:t>
            </a:r>
          </a:p>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8</a:t>
            </a:fld>
            <a:endParaRPr lang="en-GB"/>
          </a:p>
        </p:txBody>
      </p:sp>
    </p:spTree>
    <p:extLst>
      <p:ext uri="{BB962C8B-B14F-4D97-AF65-F5344CB8AC3E}">
        <p14:creationId xmlns:p14="http://schemas.microsoft.com/office/powerpoint/2010/main" val="299319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THAs well s</a:t>
            </a:r>
            <a:r>
              <a:rPr lang="en-US" altLang="en-US" baseline="0" dirty="0" smtClean="0"/>
              <a:t> the wonderful aspects of our world and the internet……</a:t>
            </a:r>
            <a:endParaRPr lang="en-US" altLang="en-US" dirty="0" smtClean="0"/>
          </a:p>
        </p:txBody>
      </p:sp>
    </p:spTree>
    <p:extLst>
      <p:ext uri="{BB962C8B-B14F-4D97-AF65-F5344CB8AC3E}">
        <p14:creationId xmlns:p14="http://schemas.microsoft.com/office/powerpoint/2010/main" val="345757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84629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12</a:t>
            </a:fld>
            <a:endParaRPr lang="en-GB"/>
          </a:p>
        </p:txBody>
      </p:sp>
    </p:spTree>
    <p:extLst>
      <p:ext uri="{BB962C8B-B14F-4D97-AF65-F5344CB8AC3E}">
        <p14:creationId xmlns:p14="http://schemas.microsoft.com/office/powerpoint/2010/main" val="304474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tos</a:t>
            </a:r>
            <a:endParaRPr lang="en-GB" dirty="0"/>
          </a:p>
        </p:txBody>
      </p:sp>
      <p:sp>
        <p:nvSpPr>
          <p:cNvPr id="4" name="Slide Number Placeholder 3"/>
          <p:cNvSpPr>
            <a:spLocks noGrp="1"/>
          </p:cNvSpPr>
          <p:nvPr>
            <p:ph type="sldNum" sz="quarter" idx="10"/>
          </p:nvPr>
        </p:nvSpPr>
        <p:spPr/>
        <p:txBody>
          <a:bodyPr/>
          <a:lstStyle/>
          <a:p>
            <a:fld id="{BD300942-3C7F-4958-97EE-3712ABD74BC5}" type="slidenum">
              <a:rPr lang="en-GB" smtClean="0"/>
              <a:t>13</a:t>
            </a:fld>
            <a:endParaRPr lang="en-GB"/>
          </a:p>
        </p:txBody>
      </p:sp>
    </p:spTree>
    <p:extLst>
      <p:ext uri="{BB962C8B-B14F-4D97-AF65-F5344CB8AC3E}">
        <p14:creationId xmlns:p14="http://schemas.microsoft.com/office/powerpoint/2010/main" val="192812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06ABD2-1874-4066-804E-B6CE7D4482D1}"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122223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06ABD2-1874-4066-804E-B6CE7D4482D1}"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42421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06ABD2-1874-4066-804E-B6CE7D4482D1}"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248404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06ABD2-1874-4066-804E-B6CE7D4482D1}"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127491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06ABD2-1874-4066-804E-B6CE7D4482D1}"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268036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06ABD2-1874-4066-804E-B6CE7D4482D1}"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164866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06ABD2-1874-4066-804E-B6CE7D4482D1}" type="datetimeFigureOut">
              <a:rPr lang="en-GB" smtClean="0"/>
              <a:t>06/05/2020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108815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06ABD2-1874-4066-804E-B6CE7D4482D1}" type="datetimeFigureOut">
              <a:rPr lang="en-GB" smtClean="0"/>
              <a:t>06/05/2020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331846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6ABD2-1874-4066-804E-B6CE7D4482D1}" type="datetimeFigureOut">
              <a:rPr lang="en-GB" smtClean="0"/>
              <a:t>06/05/2020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423533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06ABD2-1874-4066-804E-B6CE7D4482D1}"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365630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06ABD2-1874-4066-804E-B6CE7D4482D1}"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BF7FF-223B-4899-9A65-513CC2FB5E14}" type="slidenum">
              <a:rPr lang="en-GB" smtClean="0"/>
              <a:t>‹#›</a:t>
            </a:fld>
            <a:endParaRPr lang="en-GB"/>
          </a:p>
        </p:txBody>
      </p:sp>
    </p:spTree>
    <p:extLst>
      <p:ext uri="{BB962C8B-B14F-4D97-AF65-F5344CB8AC3E}">
        <p14:creationId xmlns:p14="http://schemas.microsoft.com/office/powerpoint/2010/main" val="241051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6ABD2-1874-4066-804E-B6CE7D4482D1}" type="datetimeFigureOut">
              <a:rPr lang="en-GB" smtClean="0"/>
              <a:t>06/05/2020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BF7FF-223B-4899-9A65-513CC2FB5E14}" type="slidenum">
              <a:rPr lang="en-GB" smtClean="0"/>
              <a:t>‹#›</a:t>
            </a:fld>
            <a:endParaRPr lang="en-GB"/>
          </a:p>
        </p:txBody>
      </p:sp>
    </p:spTree>
    <p:extLst>
      <p:ext uri="{BB962C8B-B14F-4D97-AF65-F5344CB8AC3E}">
        <p14:creationId xmlns:p14="http://schemas.microsoft.com/office/powerpoint/2010/main" val="114798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catholiceducation.org.uk/schools/relationship-sex-education" TargetMode="Externa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1915" y="2217906"/>
            <a:ext cx="8044892" cy="1248499"/>
          </a:xfrm>
        </p:spPr>
        <p:txBody>
          <a:bodyPr>
            <a:normAutofit/>
          </a:bodyPr>
          <a:lstStyle/>
          <a:p>
            <a:r>
              <a:rPr lang="en-US" dirty="0" smtClean="0"/>
              <a:t>RSE at St. Edmunds. </a:t>
            </a:r>
            <a:endParaRPr lang="en-US" dirty="0"/>
          </a:p>
        </p:txBody>
      </p:sp>
    </p:spTree>
    <p:extLst>
      <p:ext uri="{BB962C8B-B14F-4D97-AF65-F5344CB8AC3E}">
        <p14:creationId xmlns:p14="http://schemas.microsoft.com/office/powerpoint/2010/main" val="548636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84388" y="503238"/>
            <a:ext cx="8126412" cy="914400"/>
          </a:xfrm>
        </p:spPr>
        <p:txBody>
          <a:bodyPr rtlCol="0">
            <a:normAutofit fontScale="90000"/>
          </a:bodyPr>
          <a:lstStyle/>
          <a:p>
            <a:pPr>
              <a:defRPr/>
            </a:pPr>
            <a:r>
              <a:rPr lang="en-GB" altLang="en-US" sz="4000" dirty="0">
                <a:latin typeface="Comic Sans MS" pitchFamily="66" charset="0"/>
              </a:rPr>
              <a:t/>
            </a:r>
            <a:br>
              <a:rPr lang="en-GB" altLang="en-US" sz="4000" dirty="0">
                <a:latin typeface="Comic Sans MS" pitchFamily="66" charset="0"/>
              </a:rPr>
            </a:br>
            <a:r>
              <a:rPr lang="en-GB" altLang="en-US" sz="4000" dirty="0">
                <a:latin typeface="Comic Sans MS" pitchFamily="66" charset="0"/>
              </a:rPr>
              <a:t/>
            </a:r>
            <a:br>
              <a:rPr lang="en-GB" altLang="en-US" sz="4000" dirty="0">
                <a:latin typeface="Comic Sans MS" pitchFamily="66" charset="0"/>
              </a:rPr>
            </a:br>
            <a:r>
              <a:rPr lang="en-GB" altLang="en-US" sz="4000" dirty="0"/>
              <a:t/>
            </a:r>
            <a:br>
              <a:rPr lang="en-GB" altLang="en-US" sz="4000" dirty="0"/>
            </a:br>
            <a:endParaRPr lang="en-GB" altLang="en-US" sz="4000" dirty="0"/>
          </a:p>
        </p:txBody>
      </p:sp>
      <p:sp>
        <p:nvSpPr>
          <p:cNvPr id="11267" name="Rectangle 3"/>
          <p:cNvSpPr>
            <a:spLocks noGrp="1" noChangeArrowheads="1"/>
          </p:cNvSpPr>
          <p:nvPr>
            <p:ph idx="1"/>
          </p:nvPr>
        </p:nvSpPr>
        <p:spPr>
          <a:xfrm>
            <a:off x="435890" y="422377"/>
            <a:ext cx="7764528" cy="6119812"/>
          </a:xfrm>
        </p:spPr>
        <p:txBody>
          <a:bodyPr rtlCol="0">
            <a:normAutofit lnSpcReduction="10000"/>
          </a:bodyPr>
          <a:lstStyle/>
          <a:p>
            <a:pPr marL="0" indent="0">
              <a:buNone/>
              <a:defRPr/>
            </a:pPr>
            <a:r>
              <a:rPr lang="en-GB" altLang="en-US" sz="2400" b="1" dirty="0" smtClean="0"/>
              <a:t>The world in which they live</a:t>
            </a:r>
          </a:p>
          <a:p>
            <a:pPr>
              <a:defRPr/>
            </a:pPr>
            <a:endParaRPr lang="en-GB" altLang="en-US" sz="2400" i="1" dirty="0"/>
          </a:p>
          <a:p>
            <a:pPr>
              <a:defRPr/>
            </a:pPr>
            <a:r>
              <a:rPr lang="en-GB" altLang="en-US" sz="2400" dirty="0" smtClean="0"/>
              <a:t>Celebrity </a:t>
            </a:r>
            <a:r>
              <a:rPr lang="en-GB" altLang="en-US" sz="2400" dirty="0"/>
              <a:t>culture</a:t>
            </a:r>
          </a:p>
          <a:p>
            <a:pPr>
              <a:defRPr/>
            </a:pPr>
            <a:endParaRPr lang="en-GB" altLang="en-US" sz="2400" dirty="0"/>
          </a:p>
          <a:p>
            <a:pPr>
              <a:defRPr/>
            </a:pPr>
            <a:r>
              <a:rPr lang="en-GB" altLang="en-US" sz="2400" dirty="0"/>
              <a:t>Media influences, social media</a:t>
            </a:r>
          </a:p>
          <a:p>
            <a:pPr>
              <a:defRPr/>
            </a:pPr>
            <a:endParaRPr lang="en-GB" altLang="en-US" sz="2400" dirty="0"/>
          </a:p>
          <a:p>
            <a:pPr>
              <a:defRPr/>
            </a:pPr>
            <a:r>
              <a:rPr lang="en-GB" altLang="en-US" sz="2400" dirty="0"/>
              <a:t>Sexualised images </a:t>
            </a:r>
            <a:r>
              <a:rPr lang="en-GB" altLang="en-US" sz="2400" dirty="0" smtClean="0"/>
              <a:t>–TV, </a:t>
            </a:r>
            <a:r>
              <a:rPr lang="en-GB" altLang="en-US" sz="2400" dirty="0"/>
              <a:t>advertising, online</a:t>
            </a:r>
          </a:p>
          <a:p>
            <a:pPr>
              <a:defRPr/>
            </a:pPr>
            <a:endParaRPr lang="en-GB" altLang="en-US" sz="2400" dirty="0"/>
          </a:p>
          <a:p>
            <a:pPr>
              <a:defRPr/>
            </a:pPr>
            <a:r>
              <a:rPr lang="en-GB" altLang="en-US" sz="2400" dirty="0"/>
              <a:t>Access to pornography</a:t>
            </a:r>
          </a:p>
          <a:p>
            <a:pPr>
              <a:defRPr/>
            </a:pPr>
            <a:endParaRPr lang="en-GB" altLang="en-US" sz="2400" dirty="0"/>
          </a:p>
          <a:p>
            <a:pPr>
              <a:defRPr/>
            </a:pPr>
            <a:r>
              <a:rPr lang="en-GB" altLang="en-US" sz="2400" dirty="0"/>
              <a:t>Online safety &amp; behaviour, sexting, vulnerability to grooming</a:t>
            </a:r>
          </a:p>
          <a:p>
            <a:pPr>
              <a:defRPr/>
            </a:pPr>
            <a:endParaRPr lang="en-GB" altLang="en-US" sz="2400" dirty="0"/>
          </a:p>
          <a:p>
            <a:pPr marL="0" indent="0">
              <a:buNone/>
              <a:defRPr/>
            </a:pPr>
            <a:r>
              <a:rPr lang="en-GB" altLang="en-US" sz="2400" dirty="0"/>
              <a:t>Impact of all of </a:t>
            </a:r>
            <a:r>
              <a:rPr lang="en-GB" altLang="en-US" sz="2400" dirty="0" smtClean="0"/>
              <a:t>the above </a:t>
            </a:r>
            <a:r>
              <a:rPr lang="en-GB" altLang="en-US" sz="2400" dirty="0"/>
              <a:t>on children and young people’s attitudes, behaviour and values</a:t>
            </a:r>
          </a:p>
          <a:p>
            <a:pPr marL="0" indent="0">
              <a:buNone/>
              <a:defRPr/>
            </a:pPr>
            <a:endParaRPr lang="en-GB" altLang="en-US" sz="2400" dirty="0"/>
          </a:p>
          <a:p>
            <a:pPr>
              <a:defRPr/>
            </a:pPr>
            <a:endParaRPr lang="en-GB" altLang="en-US" dirty="0" smtClean="0">
              <a:solidFill>
                <a:srgbClr val="000000"/>
              </a:solidFill>
            </a:endParaRPr>
          </a:p>
        </p:txBody>
      </p:sp>
      <p:sp>
        <p:nvSpPr>
          <p:cNvPr id="5" name="TextBox 4"/>
          <p:cNvSpPr txBox="1"/>
          <p:nvPr/>
        </p:nvSpPr>
        <p:spPr>
          <a:xfrm>
            <a:off x="9020424" y="5743388"/>
            <a:ext cx="1047704" cy="338554"/>
          </a:xfrm>
          <a:prstGeom prst="rect">
            <a:avLst/>
          </a:prstGeom>
          <a:noFill/>
        </p:spPr>
        <p:txBody>
          <a:bodyPr wrap="square" rtlCol="0">
            <a:spAutoFit/>
          </a:bodyPr>
          <a:lstStyle/>
          <a:p>
            <a:r>
              <a:rPr lang="en-US" sz="800" dirty="0">
                <a:solidFill>
                  <a:schemeClr val="bg1"/>
                </a:solidFill>
              </a:rPr>
              <a:t>What do </a:t>
            </a:r>
            <a:r>
              <a:rPr lang="en-US" sz="800" dirty="0" smtClean="0">
                <a:solidFill>
                  <a:schemeClr val="bg1"/>
                </a:solidFill>
              </a:rPr>
              <a:t>your </a:t>
            </a:r>
            <a:r>
              <a:rPr lang="en-US" sz="800" dirty="0">
                <a:solidFill>
                  <a:schemeClr val="bg1"/>
                </a:solidFill>
              </a:rPr>
              <a:t>children need? </a:t>
            </a:r>
          </a:p>
        </p:txBody>
      </p:sp>
      <p:sp>
        <p:nvSpPr>
          <p:cNvPr id="6" name="TextBox 5"/>
          <p:cNvSpPr txBox="1"/>
          <p:nvPr/>
        </p:nvSpPr>
        <p:spPr>
          <a:xfrm>
            <a:off x="9844392" y="5485771"/>
            <a:ext cx="727367" cy="630942"/>
          </a:xfrm>
          <a:prstGeom prst="rect">
            <a:avLst/>
          </a:prstGeom>
          <a:noFill/>
        </p:spPr>
        <p:txBody>
          <a:bodyPr wrap="square" rtlCol="0">
            <a:spAutoFit/>
          </a:bodyPr>
          <a:lstStyle/>
          <a:p>
            <a:r>
              <a:rPr lang="en-US" sz="800" dirty="0">
                <a:solidFill>
                  <a:schemeClr val="bg1"/>
                </a:solidFill>
              </a:rPr>
              <a:t>What do you want for </a:t>
            </a:r>
            <a:r>
              <a:rPr lang="en-US" sz="800" dirty="0" smtClean="0">
                <a:solidFill>
                  <a:schemeClr val="bg1"/>
                </a:solidFill>
              </a:rPr>
              <a:t>your children</a:t>
            </a:r>
            <a:r>
              <a:rPr lang="en-US" sz="1100" dirty="0" smtClean="0">
                <a:solidFill>
                  <a:schemeClr val="bg1"/>
                </a:solidFill>
              </a:rPr>
              <a:t>?</a:t>
            </a:r>
            <a:endParaRPr lang="en-GB" sz="1100" dirty="0">
              <a:solidFill>
                <a:schemeClr val="bg1"/>
              </a:solidFill>
            </a:endParaRPr>
          </a:p>
        </p:txBody>
      </p:sp>
      <p:pic>
        <p:nvPicPr>
          <p:cNvPr id="7" name="Picture 6"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5455"/>
          <a:stretch/>
        </p:blipFill>
        <p:spPr>
          <a:xfrm>
            <a:off x="9326879" y="5631530"/>
            <a:ext cx="2449483" cy="1022268"/>
          </a:xfrm>
          <a:prstGeom prst="rect">
            <a:avLst/>
          </a:prstGeom>
        </p:spPr>
      </p:pic>
    </p:spTree>
    <p:extLst>
      <p:ext uri="{BB962C8B-B14F-4D97-AF65-F5344CB8AC3E}">
        <p14:creationId xmlns:p14="http://schemas.microsoft.com/office/powerpoint/2010/main" val="3684500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84388" y="503238"/>
            <a:ext cx="8126412" cy="914400"/>
          </a:xfrm>
        </p:spPr>
        <p:txBody>
          <a:bodyPr rtlCol="0">
            <a:normAutofit fontScale="90000"/>
          </a:bodyPr>
          <a:lstStyle/>
          <a:p>
            <a:pPr>
              <a:defRPr/>
            </a:pPr>
            <a:r>
              <a:rPr lang="en-GB" altLang="en-US" sz="4000">
                <a:latin typeface="Comic Sans MS" pitchFamily="66" charset="0"/>
              </a:rPr>
              <a:t/>
            </a:r>
            <a:br>
              <a:rPr lang="en-GB" altLang="en-US" sz="4000">
                <a:latin typeface="Comic Sans MS" pitchFamily="66" charset="0"/>
              </a:rPr>
            </a:br>
            <a:r>
              <a:rPr lang="en-GB" altLang="en-US" sz="4000">
                <a:latin typeface="Comic Sans MS" pitchFamily="66" charset="0"/>
              </a:rPr>
              <a:t/>
            </a:r>
            <a:br>
              <a:rPr lang="en-GB" altLang="en-US" sz="4000">
                <a:latin typeface="Comic Sans MS" pitchFamily="66" charset="0"/>
              </a:rPr>
            </a:br>
            <a:r>
              <a:rPr lang="en-GB" altLang="en-US" sz="4000"/>
              <a:t/>
            </a:r>
            <a:br>
              <a:rPr lang="en-GB" altLang="en-US" sz="4000"/>
            </a:br>
            <a:endParaRPr lang="en-GB" altLang="en-US" sz="4000"/>
          </a:p>
        </p:txBody>
      </p:sp>
      <p:sp>
        <p:nvSpPr>
          <p:cNvPr id="11267" name="Rectangle 3"/>
          <p:cNvSpPr>
            <a:spLocks noGrp="1" noChangeArrowheads="1"/>
          </p:cNvSpPr>
          <p:nvPr>
            <p:ph idx="1"/>
          </p:nvPr>
        </p:nvSpPr>
        <p:spPr>
          <a:xfrm>
            <a:off x="426160" y="391799"/>
            <a:ext cx="7608886" cy="6119812"/>
          </a:xfrm>
        </p:spPr>
        <p:txBody>
          <a:bodyPr rtlCol="0">
            <a:normAutofit lnSpcReduction="10000"/>
          </a:bodyPr>
          <a:lstStyle/>
          <a:p>
            <a:pPr marL="0" indent="0">
              <a:buNone/>
              <a:defRPr/>
            </a:pPr>
            <a:r>
              <a:rPr lang="en-GB" altLang="en-US" sz="2400" b="1" dirty="0" smtClean="0"/>
              <a:t>What we can offer through RSE:</a:t>
            </a:r>
          </a:p>
          <a:p>
            <a:pPr marL="0" indent="0">
              <a:buNone/>
              <a:defRPr/>
            </a:pPr>
            <a:endParaRPr lang="en-GB" altLang="en-US" sz="1050" dirty="0" smtClean="0"/>
          </a:p>
          <a:p>
            <a:pPr>
              <a:defRPr/>
            </a:pPr>
            <a:r>
              <a:rPr lang="en-GB" altLang="en-US" sz="2400" dirty="0" smtClean="0"/>
              <a:t>Understanding </a:t>
            </a:r>
            <a:r>
              <a:rPr lang="en-GB" altLang="en-US" sz="2400" dirty="0"/>
              <a:t>their value and the value of </a:t>
            </a:r>
            <a:r>
              <a:rPr lang="en-GB" altLang="en-US" sz="2400" dirty="0" smtClean="0"/>
              <a:t>others.</a:t>
            </a:r>
            <a:endParaRPr lang="en-GB" altLang="en-US" sz="2400" dirty="0"/>
          </a:p>
          <a:p>
            <a:pPr marL="0" indent="0">
              <a:buNone/>
              <a:defRPr/>
            </a:pPr>
            <a:endParaRPr lang="en-GB" altLang="en-US" sz="1000" dirty="0" smtClean="0"/>
          </a:p>
          <a:p>
            <a:pPr>
              <a:buFont typeface="Arial" charset="0"/>
              <a:buChar char="•"/>
              <a:defRPr/>
            </a:pPr>
            <a:r>
              <a:rPr lang="en-GB" altLang="en-US" sz="2400" dirty="0" smtClean="0"/>
              <a:t>Instilling confidence</a:t>
            </a:r>
            <a:r>
              <a:rPr lang="en-GB" altLang="en-US" sz="2400" dirty="0"/>
              <a:t> </a:t>
            </a:r>
            <a:r>
              <a:rPr lang="en-GB" altLang="en-US" sz="2400" dirty="0" smtClean="0"/>
              <a:t>and self-esteem.</a:t>
            </a:r>
          </a:p>
          <a:p>
            <a:pPr marL="0" indent="0">
              <a:buNone/>
              <a:defRPr/>
            </a:pPr>
            <a:endParaRPr lang="en-GB" altLang="en-US" sz="1000" dirty="0" smtClean="0"/>
          </a:p>
          <a:p>
            <a:pPr>
              <a:defRPr/>
            </a:pPr>
            <a:r>
              <a:rPr lang="en-GB" altLang="en-US" sz="2400" dirty="0"/>
              <a:t>Reliable, correct information in a safe learning environment</a:t>
            </a:r>
          </a:p>
          <a:p>
            <a:pPr marL="0" indent="0">
              <a:buNone/>
              <a:defRPr/>
            </a:pPr>
            <a:endParaRPr lang="en-GB" altLang="en-US" sz="1000" dirty="0" smtClean="0"/>
          </a:p>
          <a:p>
            <a:pPr>
              <a:buFont typeface="Arial" charset="0"/>
              <a:buChar char="•"/>
              <a:defRPr/>
            </a:pPr>
            <a:r>
              <a:rPr lang="en-GB" altLang="en-US" sz="2400" dirty="0" smtClean="0"/>
              <a:t>Knowing how to keep safe.</a:t>
            </a:r>
          </a:p>
          <a:p>
            <a:pPr marL="0" indent="0">
              <a:buNone/>
              <a:defRPr/>
            </a:pPr>
            <a:endParaRPr lang="en-GB" altLang="en-US" sz="1000" dirty="0" smtClean="0"/>
          </a:p>
          <a:p>
            <a:pPr>
              <a:buFont typeface="Arial" charset="0"/>
              <a:buChar char="•"/>
              <a:defRPr/>
            </a:pPr>
            <a:r>
              <a:rPr lang="en-GB" altLang="en-US" sz="2400" dirty="0" smtClean="0"/>
              <a:t>Helping with peer pressure.</a:t>
            </a:r>
          </a:p>
          <a:p>
            <a:pPr>
              <a:buFont typeface="Arial" charset="0"/>
              <a:buChar char="•"/>
              <a:defRPr/>
            </a:pPr>
            <a:endParaRPr lang="en-GB" altLang="en-US" sz="1000" dirty="0"/>
          </a:p>
          <a:p>
            <a:pPr>
              <a:buFont typeface="Arial" charset="0"/>
              <a:buChar char="•"/>
              <a:defRPr/>
            </a:pPr>
            <a:r>
              <a:rPr lang="en-GB" sz="2400" dirty="0" smtClean="0"/>
              <a:t>Learning how to make </a:t>
            </a:r>
            <a:r>
              <a:rPr lang="en-GB" sz="2400" dirty="0"/>
              <a:t>sensible and informed decisions in a changing cultural </a:t>
            </a:r>
            <a:r>
              <a:rPr lang="en-GB" sz="2400" dirty="0" smtClean="0"/>
              <a:t>climate.</a:t>
            </a:r>
            <a:endParaRPr lang="en-GB" sz="2400" dirty="0"/>
          </a:p>
          <a:p>
            <a:pPr marL="0" indent="0">
              <a:buNone/>
              <a:defRPr/>
            </a:pPr>
            <a:endParaRPr lang="en-GB" sz="1000" dirty="0" smtClean="0"/>
          </a:p>
          <a:p>
            <a:pPr>
              <a:buFont typeface="Arial" charset="0"/>
              <a:buChar char="•"/>
              <a:defRPr/>
            </a:pPr>
            <a:r>
              <a:rPr lang="en-GB" sz="2400" dirty="0" smtClean="0"/>
              <a:t>Understanding the positive impact of loving God</a:t>
            </a:r>
            <a:r>
              <a:rPr lang="en-GB" sz="2400" dirty="0"/>
              <a:t>, self, neighbour and our common home.</a:t>
            </a:r>
            <a:endParaRPr lang="en-GB" altLang="en-US" sz="2400" dirty="0"/>
          </a:p>
          <a:p>
            <a:pPr>
              <a:buFont typeface="Arial" charset="0"/>
              <a:buChar char="•"/>
              <a:defRPr/>
            </a:pPr>
            <a:endParaRPr lang="en-GB" altLang="en-US" dirty="0" smtClean="0"/>
          </a:p>
          <a:p>
            <a:pPr marL="0" indent="0">
              <a:buNone/>
              <a:defRPr/>
            </a:pPr>
            <a:endParaRPr lang="en-GB" altLang="en-US" i="1" dirty="0" smtClean="0"/>
          </a:p>
          <a:p>
            <a:pPr marL="0" indent="0">
              <a:buNone/>
              <a:defRPr/>
            </a:pPr>
            <a:endParaRPr lang="en-GB" altLang="en-US" dirty="0" smtClean="0">
              <a:solidFill>
                <a:srgbClr val="000000"/>
              </a:solidFill>
            </a:endParaRPr>
          </a:p>
        </p:txBody>
      </p:sp>
      <p:sp>
        <p:nvSpPr>
          <p:cNvPr id="5" name="TextBox 4"/>
          <p:cNvSpPr txBox="1"/>
          <p:nvPr/>
        </p:nvSpPr>
        <p:spPr>
          <a:xfrm>
            <a:off x="9066090" y="5947436"/>
            <a:ext cx="1047704" cy="338554"/>
          </a:xfrm>
          <a:prstGeom prst="rect">
            <a:avLst/>
          </a:prstGeom>
          <a:noFill/>
        </p:spPr>
        <p:txBody>
          <a:bodyPr wrap="square" rtlCol="0">
            <a:spAutoFit/>
          </a:bodyPr>
          <a:lstStyle/>
          <a:p>
            <a:r>
              <a:rPr lang="en-US" sz="800" dirty="0">
                <a:solidFill>
                  <a:schemeClr val="bg1"/>
                </a:solidFill>
              </a:rPr>
              <a:t>What do </a:t>
            </a:r>
            <a:r>
              <a:rPr lang="en-US" sz="800" dirty="0" smtClean="0">
                <a:solidFill>
                  <a:schemeClr val="bg1"/>
                </a:solidFill>
              </a:rPr>
              <a:t>your </a:t>
            </a:r>
            <a:r>
              <a:rPr lang="en-US" sz="800" dirty="0">
                <a:solidFill>
                  <a:schemeClr val="bg1"/>
                </a:solidFill>
              </a:rPr>
              <a:t>children need? </a:t>
            </a:r>
          </a:p>
        </p:txBody>
      </p:sp>
      <p:sp>
        <p:nvSpPr>
          <p:cNvPr id="6" name="TextBox 5"/>
          <p:cNvSpPr txBox="1"/>
          <p:nvPr/>
        </p:nvSpPr>
        <p:spPr>
          <a:xfrm>
            <a:off x="9847116" y="5665671"/>
            <a:ext cx="727367" cy="630942"/>
          </a:xfrm>
          <a:prstGeom prst="rect">
            <a:avLst/>
          </a:prstGeom>
          <a:noFill/>
        </p:spPr>
        <p:txBody>
          <a:bodyPr wrap="square" rtlCol="0">
            <a:spAutoFit/>
          </a:bodyPr>
          <a:lstStyle/>
          <a:p>
            <a:r>
              <a:rPr lang="en-US" sz="800" dirty="0">
                <a:solidFill>
                  <a:schemeClr val="bg1"/>
                </a:solidFill>
              </a:rPr>
              <a:t>What do you want for </a:t>
            </a:r>
            <a:r>
              <a:rPr lang="en-US" sz="800" dirty="0" smtClean="0">
                <a:solidFill>
                  <a:schemeClr val="bg1"/>
                </a:solidFill>
              </a:rPr>
              <a:t>your children</a:t>
            </a:r>
            <a:r>
              <a:rPr lang="en-US" sz="1100" dirty="0" smtClean="0">
                <a:solidFill>
                  <a:schemeClr val="bg1"/>
                </a:solidFill>
              </a:rPr>
              <a:t>?</a:t>
            </a:r>
            <a:endParaRPr lang="en-GB" sz="1100" dirty="0">
              <a:solidFill>
                <a:schemeClr val="bg1"/>
              </a:solidFill>
            </a:endParaRPr>
          </a:p>
        </p:txBody>
      </p:sp>
      <p:pic>
        <p:nvPicPr>
          <p:cNvPr id="7" name="Picture 6"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5455"/>
          <a:stretch/>
        </p:blipFill>
        <p:spPr>
          <a:xfrm>
            <a:off x="9326879" y="5631530"/>
            <a:ext cx="2449483" cy="1022268"/>
          </a:xfrm>
          <a:prstGeom prst="rect">
            <a:avLst/>
          </a:prstGeom>
        </p:spPr>
      </p:pic>
    </p:spTree>
    <p:extLst>
      <p:ext uri="{BB962C8B-B14F-4D97-AF65-F5344CB8AC3E}">
        <p14:creationId xmlns:p14="http://schemas.microsoft.com/office/powerpoint/2010/main" val="3257936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02" y="112206"/>
            <a:ext cx="10515600" cy="1325563"/>
          </a:xfrm>
        </p:spPr>
        <p:txBody>
          <a:bodyPr/>
          <a:lstStyle/>
          <a:p>
            <a:r>
              <a:rPr lang="en-GB" dirty="0" smtClean="0"/>
              <a:t>Statutory RSE </a:t>
            </a:r>
            <a:endParaRPr lang="en-GB" dirty="0"/>
          </a:p>
        </p:txBody>
      </p:sp>
      <p:pic>
        <p:nvPicPr>
          <p:cNvPr id="4" name="Picture 3" descr="Relationships Education, Relationships and Sex Education (RSE) and Health Education guidance - Google Chrome"/>
          <p:cNvPicPr>
            <a:picLocks noChangeAspect="1"/>
          </p:cNvPicPr>
          <p:nvPr/>
        </p:nvPicPr>
        <p:blipFill rotWithShape="1">
          <a:blip r:embed="rId3">
            <a:extLst>
              <a:ext uri="{28A0092B-C50C-407E-A947-70E740481C1C}">
                <a14:useLocalDpi xmlns:a14="http://schemas.microsoft.com/office/drawing/2010/main" val="0"/>
              </a:ext>
            </a:extLst>
          </a:blip>
          <a:srcRect l="32713" t="13304" r="34016"/>
          <a:stretch/>
        </p:blipFill>
        <p:spPr>
          <a:xfrm rot="21283564">
            <a:off x="3930095" y="1464430"/>
            <a:ext cx="3299851" cy="47206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4913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85" y="229382"/>
            <a:ext cx="10515600" cy="1172123"/>
          </a:xfrm>
        </p:spPr>
        <p:style>
          <a:lnRef idx="2">
            <a:schemeClr val="accent1"/>
          </a:lnRef>
          <a:fillRef idx="1">
            <a:schemeClr val="lt1"/>
          </a:fillRef>
          <a:effectRef idx="0">
            <a:schemeClr val="accent1"/>
          </a:effectRef>
          <a:fontRef idx="minor">
            <a:schemeClr val="dk1"/>
          </a:fontRef>
        </p:style>
        <p:txBody>
          <a:bodyPr/>
          <a:lstStyle/>
          <a:p>
            <a:r>
              <a:rPr lang="en-GB" b="1" dirty="0" smtClean="0"/>
              <a:t>Primary Relationships </a:t>
            </a:r>
            <a:r>
              <a:rPr lang="en-GB" b="1" dirty="0"/>
              <a:t>Education </a:t>
            </a:r>
            <a:endParaRPr lang="en-US" dirty="0"/>
          </a:p>
        </p:txBody>
      </p:sp>
      <p:sp>
        <p:nvSpPr>
          <p:cNvPr id="4" name="TextBox 3"/>
          <p:cNvSpPr txBox="1"/>
          <p:nvPr/>
        </p:nvSpPr>
        <p:spPr>
          <a:xfrm>
            <a:off x="7849457" y="1863170"/>
            <a:ext cx="4006921"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By the end of primary school, pupils will have been taught content on:</a:t>
            </a:r>
          </a:p>
          <a:p>
            <a:endParaRPr lang="en-GB" sz="2400" dirty="0"/>
          </a:p>
          <a:p>
            <a:r>
              <a:rPr lang="en-GB" sz="2400" dirty="0"/>
              <a:t>• families and people who care for me</a:t>
            </a:r>
          </a:p>
          <a:p>
            <a:r>
              <a:rPr lang="en-GB" sz="2400" dirty="0"/>
              <a:t>• caring friendships</a:t>
            </a:r>
          </a:p>
          <a:p>
            <a:r>
              <a:rPr lang="en-GB" sz="2400" dirty="0"/>
              <a:t>• respectful relationships</a:t>
            </a:r>
          </a:p>
          <a:p>
            <a:r>
              <a:rPr lang="en-GB" sz="2400" dirty="0"/>
              <a:t>• online relationships</a:t>
            </a:r>
          </a:p>
          <a:p>
            <a:r>
              <a:rPr lang="en-GB" sz="2400" dirty="0"/>
              <a:t>• being safe</a:t>
            </a:r>
          </a:p>
        </p:txBody>
      </p:sp>
      <p:sp>
        <p:nvSpPr>
          <p:cNvPr id="9" name="Content Placeholder 8"/>
          <p:cNvSpPr>
            <a:spLocks noGrp="1"/>
          </p:cNvSpPr>
          <p:nvPr>
            <p:ph idx="1"/>
          </p:nvPr>
        </p:nvSpPr>
        <p:spPr>
          <a:xfrm>
            <a:off x="306185" y="1863170"/>
            <a:ext cx="7296691" cy="4351338"/>
          </a:xfrm>
        </p:spPr>
        <p:txBody>
          <a:bodyPr>
            <a:normAutofit fontScale="92500" lnSpcReduction="10000"/>
          </a:bodyPr>
          <a:lstStyle/>
          <a:p>
            <a:pPr marL="0" indent="0">
              <a:lnSpc>
                <a:spcPct val="120000"/>
              </a:lnSpc>
              <a:buNone/>
            </a:pPr>
            <a:r>
              <a:rPr lang="en-GB" dirty="0" smtClean="0"/>
              <a:t>Relationships </a:t>
            </a:r>
            <a:r>
              <a:rPr lang="en-GB" dirty="0"/>
              <a:t>Education will put in place the building blocks needed for positive and safe relationships, including with family, friends and online. </a:t>
            </a:r>
          </a:p>
          <a:p>
            <a:pPr marL="0" indent="0">
              <a:lnSpc>
                <a:spcPct val="120000"/>
              </a:lnSpc>
              <a:buNone/>
            </a:pPr>
            <a:r>
              <a:rPr lang="en-GB" dirty="0"/>
              <a:t>Your </a:t>
            </a:r>
            <a:r>
              <a:rPr lang="en-GB" dirty="0" smtClean="0"/>
              <a:t>child </a:t>
            </a:r>
            <a:r>
              <a:rPr lang="en-GB" dirty="0"/>
              <a:t>will be taught what a relationship is, what friendship is, what family means and who can support them. </a:t>
            </a:r>
          </a:p>
          <a:p>
            <a:pPr marL="0" indent="0">
              <a:lnSpc>
                <a:spcPct val="120000"/>
              </a:lnSpc>
              <a:buNone/>
            </a:pPr>
            <a:r>
              <a:rPr lang="en-GB" dirty="0"/>
              <a:t>In an age-appropriate way, your child’s school will cover how to treat each other with kindness, consideration and respect. </a:t>
            </a:r>
          </a:p>
          <a:p>
            <a:endParaRPr lang="en-GB" dirty="0"/>
          </a:p>
        </p:txBody>
      </p:sp>
      <p:sp>
        <p:nvSpPr>
          <p:cNvPr id="10" name="TextBox 9"/>
          <p:cNvSpPr txBox="1"/>
          <p:nvPr/>
        </p:nvSpPr>
        <p:spPr>
          <a:xfrm>
            <a:off x="7014191" y="5752843"/>
            <a:ext cx="484218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You </a:t>
            </a:r>
            <a:r>
              <a:rPr lang="en-GB" dirty="0"/>
              <a:t>can find further details by </a:t>
            </a:r>
          </a:p>
          <a:p>
            <a:r>
              <a:rPr lang="en-GB" dirty="0"/>
              <a:t>searching </a:t>
            </a:r>
            <a:r>
              <a:rPr lang="en-GB" b="1" dirty="0"/>
              <a:t>‘relationships, sex and health education’ </a:t>
            </a:r>
            <a:r>
              <a:rPr lang="en-GB" dirty="0"/>
              <a:t>on GOV.UK.</a:t>
            </a:r>
          </a:p>
        </p:txBody>
      </p:sp>
    </p:spTree>
    <p:extLst>
      <p:ext uri="{BB962C8B-B14F-4D97-AF65-F5344CB8AC3E}">
        <p14:creationId xmlns:p14="http://schemas.microsoft.com/office/powerpoint/2010/main" val="2719906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85" y="139916"/>
            <a:ext cx="10515600" cy="979967"/>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b="1" dirty="0" smtClean="0"/>
              <a:t/>
            </a:r>
            <a:br>
              <a:rPr lang="en-GB" b="1" dirty="0" smtClean="0"/>
            </a:br>
            <a:r>
              <a:rPr lang="en-GB" b="1" dirty="0" smtClean="0"/>
              <a:t>Primary </a:t>
            </a:r>
            <a:r>
              <a:rPr lang="en-GB" b="1" dirty="0"/>
              <a:t>Health Education </a:t>
            </a:r>
            <a:r>
              <a:rPr lang="en-GB" dirty="0"/>
              <a:t/>
            </a:r>
            <a:br>
              <a:rPr lang="en-GB" dirty="0"/>
            </a:br>
            <a:endParaRPr lang="en-US" dirty="0"/>
          </a:p>
        </p:txBody>
      </p:sp>
      <p:sp>
        <p:nvSpPr>
          <p:cNvPr id="4" name="TextBox 3"/>
          <p:cNvSpPr txBox="1"/>
          <p:nvPr/>
        </p:nvSpPr>
        <p:spPr>
          <a:xfrm>
            <a:off x="5390874" y="1681142"/>
            <a:ext cx="6670986"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200" dirty="0"/>
              <a:t>By the end of primary school, pupils will have been taught content on:</a:t>
            </a:r>
          </a:p>
          <a:p>
            <a:r>
              <a:rPr lang="en-GB" sz="2200" dirty="0"/>
              <a:t>• mental wellbeing</a:t>
            </a:r>
          </a:p>
          <a:p>
            <a:r>
              <a:rPr lang="en-GB" sz="2200" dirty="0"/>
              <a:t>• internet safety and harms</a:t>
            </a:r>
          </a:p>
          <a:p>
            <a:r>
              <a:rPr lang="en-GB" sz="2200" dirty="0"/>
              <a:t>• physical health and fitness</a:t>
            </a:r>
          </a:p>
          <a:p>
            <a:r>
              <a:rPr lang="en-GB" sz="2200" dirty="0"/>
              <a:t>• healthy eating</a:t>
            </a:r>
          </a:p>
          <a:p>
            <a:r>
              <a:rPr lang="en-GB" sz="2200" dirty="0"/>
              <a:t>• facts and risks associated with drugs, alcohol and tobacco</a:t>
            </a:r>
          </a:p>
          <a:p>
            <a:r>
              <a:rPr lang="en-GB" sz="2200" dirty="0"/>
              <a:t>• health and prevention</a:t>
            </a:r>
          </a:p>
          <a:p>
            <a:r>
              <a:rPr lang="en-GB" sz="2200" dirty="0"/>
              <a:t>• basic first aid</a:t>
            </a:r>
          </a:p>
          <a:p>
            <a:r>
              <a:rPr lang="en-GB" sz="2200" dirty="0"/>
              <a:t>• changing adolescent body</a:t>
            </a:r>
          </a:p>
          <a:p>
            <a:r>
              <a:rPr lang="en-GB" sz="2200" i="1" dirty="0">
                <a:solidFill>
                  <a:srgbClr val="0070C0"/>
                </a:solidFill>
              </a:rPr>
              <a:t>(The science curriculum in all primary schools also includes content on human development, including reproduction, which there is no right to withdraw from.)</a:t>
            </a:r>
          </a:p>
        </p:txBody>
      </p:sp>
      <p:sp>
        <p:nvSpPr>
          <p:cNvPr id="7" name="TextBox 6"/>
          <p:cNvSpPr txBox="1"/>
          <p:nvPr/>
        </p:nvSpPr>
        <p:spPr>
          <a:xfrm>
            <a:off x="315440" y="1681142"/>
            <a:ext cx="5075434" cy="2893100"/>
          </a:xfrm>
          <a:prstGeom prst="rect">
            <a:avLst/>
          </a:prstGeom>
          <a:noFill/>
        </p:spPr>
        <p:txBody>
          <a:bodyPr wrap="square" rtlCol="0">
            <a:spAutoFit/>
          </a:bodyPr>
          <a:lstStyle/>
          <a:p>
            <a:r>
              <a:rPr lang="en-GB" sz="2400" dirty="0" smtClean="0"/>
              <a:t>Health </a:t>
            </a:r>
            <a:r>
              <a:rPr lang="en-GB" sz="2400" dirty="0"/>
              <a:t>Education aims to give your child the information they need to make good decisions about their own health and wellbeing, to </a:t>
            </a:r>
          </a:p>
          <a:p>
            <a:r>
              <a:rPr lang="en-GB" sz="2400" dirty="0"/>
              <a:t>recognise issues in themselves and others, and to seek support as early as possible when issues arise. </a:t>
            </a:r>
          </a:p>
          <a:p>
            <a:endParaRPr lang="en-GB" sz="1400" dirty="0"/>
          </a:p>
        </p:txBody>
      </p:sp>
      <p:sp>
        <p:nvSpPr>
          <p:cNvPr id="9" name="TextBox 8"/>
          <p:cNvSpPr txBox="1"/>
          <p:nvPr/>
        </p:nvSpPr>
        <p:spPr>
          <a:xfrm>
            <a:off x="315440" y="5589904"/>
            <a:ext cx="484218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You </a:t>
            </a:r>
            <a:r>
              <a:rPr lang="en-GB" dirty="0"/>
              <a:t>can find further details by </a:t>
            </a:r>
          </a:p>
          <a:p>
            <a:r>
              <a:rPr lang="en-GB" dirty="0"/>
              <a:t>searching </a:t>
            </a:r>
            <a:r>
              <a:rPr lang="en-GB" b="1" dirty="0"/>
              <a:t>‘relationships, sex and health education’ </a:t>
            </a:r>
            <a:r>
              <a:rPr lang="en-GB" dirty="0"/>
              <a:t>on GOV.UK.</a:t>
            </a:r>
          </a:p>
        </p:txBody>
      </p:sp>
    </p:spTree>
    <p:extLst>
      <p:ext uri="{BB962C8B-B14F-4D97-AF65-F5344CB8AC3E}">
        <p14:creationId xmlns:p14="http://schemas.microsoft.com/office/powerpoint/2010/main" val="143936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Statutory Science Curriculum – links with RSE and Health</a:t>
            </a:r>
          </a:p>
        </p:txBody>
      </p:sp>
      <p:sp>
        <p:nvSpPr>
          <p:cNvPr id="3" name="Content Placeholder 2"/>
          <p:cNvSpPr>
            <a:spLocks noGrp="1"/>
          </p:cNvSpPr>
          <p:nvPr>
            <p:ph idx="1"/>
          </p:nvPr>
        </p:nvSpPr>
        <p:spPr/>
        <p:txBody>
          <a:bodyPr/>
          <a:lstStyle/>
          <a:p>
            <a:r>
              <a:rPr lang="en-GB" dirty="0"/>
              <a:t>Key Stage 1 (age 5-7 years) - Statutory Science Curriculum </a:t>
            </a:r>
            <a:endParaRPr lang="en-GB" dirty="0" smtClean="0"/>
          </a:p>
          <a:p>
            <a:pPr marL="0" indent="0">
              <a:buNone/>
            </a:pPr>
            <a:endParaRPr lang="en-GB" dirty="0" smtClean="0"/>
          </a:p>
          <a:p>
            <a:pPr marL="0" indent="0">
              <a:buNone/>
            </a:pPr>
            <a:r>
              <a:rPr lang="en-GB" dirty="0" smtClean="0"/>
              <a:t>• </a:t>
            </a:r>
            <a:r>
              <a:rPr lang="en-GB" dirty="0"/>
              <a:t>Identify, name, draw and label the basic parts of the human body and say which part of the body is associated with each sense </a:t>
            </a:r>
            <a:endParaRPr lang="en-GB" dirty="0" smtClean="0"/>
          </a:p>
          <a:p>
            <a:pPr marL="0" indent="0">
              <a:buNone/>
            </a:pPr>
            <a:r>
              <a:rPr lang="en-GB" dirty="0" smtClean="0"/>
              <a:t>• </a:t>
            </a:r>
            <a:r>
              <a:rPr lang="en-GB" dirty="0"/>
              <a:t>Notice that animals, including humans, have offspring which grow into adults </a:t>
            </a:r>
            <a:endParaRPr lang="en-GB" dirty="0" smtClean="0"/>
          </a:p>
          <a:p>
            <a:pPr marL="0" indent="0">
              <a:buNone/>
            </a:pPr>
            <a:r>
              <a:rPr lang="en-GB" dirty="0" smtClean="0"/>
              <a:t>• </a:t>
            </a:r>
            <a:r>
              <a:rPr lang="en-GB" dirty="0"/>
              <a:t>Describe the importance for humans of exercise, eating the right amounts of different types of food, and hygiene </a:t>
            </a:r>
          </a:p>
        </p:txBody>
      </p:sp>
    </p:spTree>
    <p:extLst>
      <p:ext uri="{BB962C8B-B14F-4D97-AF65-F5344CB8AC3E}">
        <p14:creationId xmlns:p14="http://schemas.microsoft.com/office/powerpoint/2010/main" val="170264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Key Stage 2 (age 7-11 years) - Statutory Science </a:t>
            </a:r>
            <a:r>
              <a:rPr lang="en-GB" dirty="0" smtClean="0"/>
              <a:t>Curriculum</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Describe </a:t>
            </a:r>
            <a:r>
              <a:rPr lang="en-GB" dirty="0"/>
              <a:t>the life process of reproduction in some plants and animals </a:t>
            </a:r>
            <a:endParaRPr lang="en-GB" dirty="0" smtClean="0"/>
          </a:p>
          <a:p>
            <a:pPr marL="0" indent="0">
              <a:buNone/>
            </a:pPr>
            <a:r>
              <a:rPr lang="en-GB" dirty="0" smtClean="0"/>
              <a:t>• </a:t>
            </a:r>
            <a:r>
              <a:rPr lang="en-GB" dirty="0"/>
              <a:t>Describe the changes as humans develop to old age </a:t>
            </a:r>
            <a:endParaRPr lang="en-GB" dirty="0" smtClean="0"/>
          </a:p>
          <a:p>
            <a:pPr marL="0" indent="0">
              <a:buNone/>
            </a:pPr>
            <a:r>
              <a:rPr lang="en-GB" dirty="0" smtClean="0"/>
              <a:t>• </a:t>
            </a:r>
            <a:r>
              <a:rPr lang="en-GB" dirty="0"/>
              <a:t>Recognise that living things produce offspring of the same kind, but normally offspring vary and are not identical to their parents</a:t>
            </a:r>
          </a:p>
        </p:txBody>
      </p:sp>
    </p:spTree>
    <p:extLst>
      <p:ext uri="{BB962C8B-B14F-4D97-AF65-F5344CB8AC3E}">
        <p14:creationId xmlns:p14="http://schemas.microsoft.com/office/powerpoint/2010/main" val="310082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32" y="291831"/>
            <a:ext cx="11174649" cy="1527242"/>
          </a:xfrm>
        </p:spPr>
        <p:style>
          <a:lnRef idx="2">
            <a:schemeClr val="accent1"/>
          </a:lnRef>
          <a:fillRef idx="1">
            <a:schemeClr val="lt1"/>
          </a:fillRef>
          <a:effectRef idx="0">
            <a:schemeClr val="accent1"/>
          </a:effectRef>
          <a:fontRef idx="minor">
            <a:schemeClr val="dk1"/>
          </a:fontRef>
        </p:style>
        <p:txBody>
          <a:bodyPr>
            <a:normAutofit/>
          </a:bodyPr>
          <a:lstStyle/>
          <a:p>
            <a:r>
              <a:rPr lang="en-GB" dirty="0" smtClean="0"/>
              <a:t>Vision for Relationship and Sex Education in Westminster Catholic Schools</a:t>
            </a:r>
            <a:endParaRPr lang="en-GB" dirty="0"/>
          </a:p>
        </p:txBody>
      </p:sp>
      <p:sp>
        <p:nvSpPr>
          <p:cNvPr id="3" name="Content Placeholder 2"/>
          <p:cNvSpPr>
            <a:spLocks noGrp="1"/>
          </p:cNvSpPr>
          <p:nvPr>
            <p:ph idx="1"/>
          </p:nvPr>
        </p:nvSpPr>
        <p:spPr>
          <a:xfrm>
            <a:off x="459632" y="1955259"/>
            <a:ext cx="11272736" cy="4824919"/>
          </a:xfrm>
        </p:spPr>
        <p:txBody>
          <a:bodyPr>
            <a:noAutofit/>
          </a:bodyPr>
          <a:lstStyle/>
          <a:p>
            <a:pPr marL="0" indent="0" algn="just">
              <a:buNone/>
            </a:pPr>
            <a:r>
              <a:rPr lang="en-GB" sz="2000" dirty="0" smtClean="0"/>
              <a:t>It </a:t>
            </a:r>
            <a:r>
              <a:rPr lang="en-GB" sz="2000" dirty="0"/>
              <a:t>is our vision for Relationship and Sex Education in Catholic Schools in the Diocese of Westminster that pupils would learn how to foster healthy relationships and friendships in light of the wisdom of the Church.  </a:t>
            </a:r>
            <a:endParaRPr lang="en-US" sz="2000" dirty="0"/>
          </a:p>
          <a:p>
            <a:pPr marL="0" indent="0">
              <a:buNone/>
            </a:pPr>
            <a:r>
              <a:rPr lang="en-GB" sz="1000" dirty="0"/>
              <a:t> </a:t>
            </a:r>
            <a:endParaRPr lang="en-US" sz="1000" dirty="0"/>
          </a:p>
          <a:p>
            <a:pPr marL="0" indent="0">
              <a:buNone/>
            </a:pPr>
            <a:r>
              <a:rPr lang="en-GB" sz="2000" dirty="0"/>
              <a:t>Pupils will flourish when they truly understand their innate human dignity, love and appreciation of themselves, including respect for their bodies, and the way they were made by God</a:t>
            </a:r>
            <a:r>
              <a:rPr lang="en-GB" sz="2000" dirty="0" smtClean="0"/>
              <a:t>.</a:t>
            </a:r>
          </a:p>
          <a:p>
            <a:pPr marL="0" indent="0">
              <a:buNone/>
            </a:pPr>
            <a:endParaRPr lang="en-US" sz="1000" dirty="0"/>
          </a:p>
          <a:p>
            <a:pPr marL="0" indent="0">
              <a:buNone/>
            </a:pPr>
            <a:r>
              <a:rPr lang="en-GB" sz="2000" dirty="0"/>
              <a:t>Pupils will learn to make sensible and informed decisions in a changing cultural </a:t>
            </a:r>
            <a:r>
              <a:rPr lang="en-GB" sz="2000" dirty="0" smtClean="0"/>
              <a:t>climate, focussing </a:t>
            </a:r>
            <a:r>
              <a:rPr lang="en-GB" sz="2000" dirty="0"/>
              <a:t>on the virtues, such as patience and chastity, that ultimately lead to true happiness. </a:t>
            </a:r>
            <a:endParaRPr lang="en-US" sz="2000" dirty="0"/>
          </a:p>
          <a:p>
            <a:pPr marL="0" indent="0">
              <a:buNone/>
            </a:pPr>
            <a:r>
              <a:rPr lang="en-GB" sz="1000" dirty="0"/>
              <a:t> </a:t>
            </a:r>
            <a:endParaRPr lang="en-US" sz="1000" dirty="0"/>
          </a:p>
          <a:p>
            <a:pPr marL="0" indent="0">
              <a:buNone/>
            </a:pPr>
            <a:r>
              <a:rPr lang="en-GB" sz="2000" dirty="0"/>
              <a:t>Sacred Scripture is key to this vision and the message Jesus gave us to love God, self, neighbour and our common home</a:t>
            </a:r>
            <a:r>
              <a:rPr lang="en-GB" sz="2000" dirty="0" smtClean="0"/>
              <a:t>.</a:t>
            </a:r>
          </a:p>
          <a:p>
            <a:pPr marL="0" indent="0">
              <a:buNone/>
            </a:pPr>
            <a:endParaRPr lang="en-US" sz="1000" dirty="0"/>
          </a:p>
          <a:p>
            <a:pPr marL="0" indent="0">
              <a:buNone/>
            </a:pPr>
            <a:r>
              <a:rPr lang="en-GB" sz="2000" dirty="0"/>
              <a:t>RSE in our schools must always remain faithful to the teaching of the Church, recognising the diversity of pupils’ situations. We aim to be sensitive to each individual, ensuring that their physical and emotional well-being and their safety are of paramount importance.</a:t>
            </a:r>
            <a:endParaRPr lang="en-US" sz="20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0999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0334"/>
            <a:ext cx="10515600" cy="1052709"/>
          </a:xfrm>
        </p:spPr>
        <p:style>
          <a:lnRef idx="2">
            <a:schemeClr val="accent1"/>
          </a:lnRef>
          <a:fillRef idx="1">
            <a:schemeClr val="lt1"/>
          </a:fillRef>
          <a:effectRef idx="0">
            <a:schemeClr val="accent1"/>
          </a:effectRef>
          <a:fontRef idx="minor">
            <a:schemeClr val="dk1"/>
          </a:fontRef>
        </p:style>
        <p:txBody>
          <a:bodyPr/>
          <a:lstStyle/>
          <a:p>
            <a:r>
              <a:rPr lang="en-GB" dirty="0" smtClean="0"/>
              <a:t>Catholic Education Service- RSE documents </a:t>
            </a:r>
            <a:endParaRPr lang="en-US" dirty="0"/>
          </a:p>
        </p:txBody>
      </p:sp>
      <p:sp>
        <p:nvSpPr>
          <p:cNvPr id="3" name="Content Placeholder 2"/>
          <p:cNvSpPr>
            <a:spLocks noGrp="1"/>
          </p:cNvSpPr>
          <p:nvPr>
            <p:ph idx="1"/>
          </p:nvPr>
        </p:nvSpPr>
        <p:spPr>
          <a:xfrm>
            <a:off x="838200" y="2088272"/>
            <a:ext cx="10515600" cy="4351338"/>
          </a:xfrm>
        </p:spPr>
        <p:txBody>
          <a:bodyPr>
            <a:normAutofit/>
          </a:bodyPr>
          <a:lstStyle/>
          <a:p>
            <a:r>
              <a:rPr lang="en-US" dirty="0" smtClean="0"/>
              <a:t>Model Curricula </a:t>
            </a:r>
            <a:endParaRPr lang="en-US" dirty="0"/>
          </a:p>
          <a:p>
            <a:r>
              <a:rPr lang="en-US" dirty="0" smtClean="0"/>
              <a:t>Who is responsible for </a:t>
            </a:r>
            <a:r>
              <a:rPr lang="en-US" dirty="0"/>
              <a:t>delivering </a:t>
            </a:r>
            <a:r>
              <a:rPr lang="en-US" dirty="0" smtClean="0"/>
              <a:t>RSE?</a:t>
            </a:r>
          </a:p>
          <a:p>
            <a:pPr marL="0" indent="0" algn="ctr">
              <a:buNone/>
            </a:pPr>
            <a:r>
              <a:rPr lang="en-US" dirty="0" smtClean="0"/>
              <a:t>Copies </a:t>
            </a:r>
            <a:r>
              <a:rPr lang="en-US" dirty="0"/>
              <a:t>on school webpage</a:t>
            </a:r>
          </a:p>
          <a:p>
            <a:endParaRPr lang="en-US" dirty="0"/>
          </a:p>
          <a:p>
            <a:pPr marL="0" indent="0">
              <a:buNone/>
            </a:pPr>
            <a:r>
              <a:rPr lang="en-GB" dirty="0" smtClean="0"/>
              <a:t>“RSE </a:t>
            </a:r>
            <a:r>
              <a:rPr lang="en-GB" dirty="0"/>
              <a:t>is part of the mission of Catholic schools to educate the whole person. It should be carried out as part of the holistic education which seeks to form as well as inform young people in preparation for adult life</a:t>
            </a:r>
            <a:r>
              <a:rPr lang="en-GB" dirty="0" smtClean="0"/>
              <a:t>.” (CES)</a:t>
            </a:r>
            <a:endParaRPr lang="en-US" dirty="0"/>
          </a:p>
        </p:txBody>
      </p:sp>
    </p:spTree>
    <p:extLst>
      <p:ext uri="{BB962C8B-B14F-4D97-AF65-F5344CB8AC3E}">
        <p14:creationId xmlns:p14="http://schemas.microsoft.com/office/powerpoint/2010/main" val="1162167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500062"/>
            <a:ext cx="10515600" cy="832627"/>
          </a:xfrm>
        </p:spPr>
        <p:style>
          <a:lnRef idx="1">
            <a:schemeClr val="accent1"/>
          </a:lnRef>
          <a:fillRef idx="2">
            <a:schemeClr val="accent1"/>
          </a:fillRef>
          <a:effectRef idx="1">
            <a:schemeClr val="accent1"/>
          </a:effectRef>
          <a:fontRef idx="minor">
            <a:schemeClr val="dk1"/>
          </a:fontRef>
        </p:style>
        <p:txBody>
          <a:bodyPr/>
          <a:lstStyle/>
          <a:p>
            <a:r>
              <a:rPr lang="en-GB" b="1" dirty="0" smtClean="0"/>
              <a:t>Pedagogical principles </a:t>
            </a:r>
            <a:endParaRPr lang="en-GB" b="1" dirty="0"/>
          </a:p>
        </p:txBody>
      </p:sp>
      <p:sp>
        <p:nvSpPr>
          <p:cNvPr id="2" name="Content Placeholder 1"/>
          <p:cNvSpPr>
            <a:spLocks noGrp="1"/>
          </p:cNvSpPr>
          <p:nvPr>
            <p:ph idx="1"/>
          </p:nvPr>
        </p:nvSpPr>
        <p:spPr>
          <a:xfrm>
            <a:off x="838200" y="1952085"/>
            <a:ext cx="10515600" cy="4351338"/>
          </a:xfrm>
        </p:spPr>
        <p:txBody>
          <a:bodyPr>
            <a:normAutofit/>
          </a:bodyPr>
          <a:lstStyle/>
          <a:p>
            <a:pPr marL="0" indent="0">
              <a:buNone/>
            </a:pPr>
            <a:r>
              <a:rPr lang="en-GB" dirty="0" smtClean="0"/>
              <a:t>‘it </a:t>
            </a:r>
            <a:r>
              <a:rPr lang="en-GB" dirty="0"/>
              <a:t>must, above else, qualify as good </a:t>
            </a:r>
            <a:r>
              <a:rPr lang="en-GB" dirty="0" smtClean="0"/>
              <a:t>education’. </a:t>
            </a:r>
            <a:endParaRPr lang="en-GB" sz="2000" i="1" dirty="0" smtClean="0"/>
          </a:p>
          <a:p>
            <a:endParaRPr lang="en-GB" sz="2000" i="1" dirty="0"/>
          </a:p>
          <a:p>
            <a:endParaRPr lang="en-GB" sz="2000" i="1" dirty="0" smtClean="0"/>
          </a:p>
          <a:p>
            <a:r>
              <a:rPr lang="en-GB" sz="2000" i="1" dirty="0" smtClean="0"/>
              <a:t>Model Curriculum page 1</a:t>
            </a:r>
            <a:endParaRPr lang="en-GB" sz="2000" i="1" dirty="0"/>
          </a:p>
        </p:txBody>
      </p:sp>
    </p:spTree>
    <p:extLst>
      <p:ext uri="{BB962C8B-B14F-4D97-AF65-F5344CB8AC3E}">
        <p14:creationId xmlns:p14="http://schemas.microsoft.com/office/powerpoint/2010/main" val="672015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65" y="170572"/>
            <a:ext cx="10515600" cy="1325563"/>
          </a:xfrm>
        </p:spPr>
        <p:txBody>
          <a:bodyPr/>
          <a:lstStyle/>
          <a:p>
            <a:r>
              <a:rPr lang="en-GB" dirty="0" smtClean="0"/>
              <a:t>Prayer </a:t>
            </a:r>
            <a:endParaRPr lang="en-GB" dirty="0"/>
          </a:p>
        </p:txBody>
      </p:sp>
      <p:sp>
        <p:nvSpPr>
          <p:cNvPr id="4" name="Rectangle 1"/>
          <p:cNvSpPr>
            <a:spLocks noGrp="1" noChangeArrowheads="1"/>
          </p:cNvSpPr>
          <p:nvPr>
            <p:ph idx="1"/>
          </p:nvPr>
        </p:nvSpPr>
        <p:spPr bwMode="auto">
          <a:xfrm>
            <a:off x="407465" y="1625610"/>
            <a:ext cx="6646753" cy="49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Father,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Thank you for your great love for us. You sent your only Son to live with us and show us how to love.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cs typeface="Arial" panose="020B0604020202020204" pitchFamily="34" charset="0"/>
              </a:rPr>
              <a:t>As we explore teaching about relationships to the young people in our school, help us to keep them and Christ at the centre of our minds.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effectLst/>
            </a:endParaRPr>
          </a:p>
          <a:p>
            <a:pPr marL="0" indent="0">
              <a:lnSpc>
                <a:spcPct val="100000"/>
              </a:lnSpc>
              <a:buNone/>
            </a:pPr>
            <a:r>
              <a:rPr lang="en-US" altLang="en-US" sz="2000" dirty="0" smtClean="0">
                <a:cs typeface="Arial" panose="020B0604020202020204" pitchFamily="34" charset="0"/>
              </a:rPr>
              <a:t>May The Holy Spirit bring us wisdom and peace in guiding our conversations.</a:t>
            </a:r>
          </a:p>
          <a:p>
            <a:pPr marL="0" indent="0">
              <a:lnSpc>
                <a:spcPct val="100000"/>
              </a:lnSpc>
              <a:buNone/>
            </a:pPr>
            <a:endParaRPr lang="en-US" altLang="en-US" sz="2000" dirty="0">
              <a:cs typeface="Arial" panose="020B0604020202020204" pitchFamily="34" charset="0"/>
            </a:endParaRPr>
          </a:p>
          <a:p>
            <a:pPr marL="0" indent="0">
              <a:lnSpc>
                <a:spcPct val="100000"/>
              </a:lnSpc>
              <a:buNone/>
            </a:pPr>
            <a:r>
              <a:rPr lang="en-US" altLang="en-US" sz="2000" dirty="0" smtClean="0">
                <a:cs typeface="Arial" panose="020B0604020202020204" pitchFamily="34" charset="0"/>
              </a:rPr>
              <a:t>We commend to you our words and actions.</a:t>
            </a:r>
          </a:p>
          <a:p>
            <a:pPr marL="0" indent="0">
              <a:lnSpc>
                <a:spcPct val="100000"/>
              </a:lnSpc>
              <a:buNone/>
            </a:pPr>
            <a:endParaRPr lang="en-US" altLang="en-US" sz="2000" dirty="0">
              <a:cs typeface="Arial" panose="020B0604020202020204" pitchFamily="34" charset="0"/>
            </a:endParaRPr>
          </a:p>
          <a:p>
            <a:pPr marL="0" indent="0">
              <a:lnSpc>
                <a:spcPct val="100000"/>
              </a:lnSpc>
              <a:buNone/>
            </a:pPr>
            <a:r>
              <a:rPr lang="en-US" altLang="en-US" sz="2000" dirty="0" smtClean="0">
                <a:cs typeface="Arial" panose="020B0604020202020204" pitchFamily="34" charset="0"/>
              </a:rPr>
              <a:t>Amen </a:t>
            </a:r>
            <a:endParaRPr lang="en-US" altLang="en-US" sz="20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smtClean="0">
                <a:solidFill>
                  <a:srgbClr val="FF0000"/>
                </a:solidFill>
                <a:cs typeface="Arial" panose="020B0604020202020204" pitchFamily="34" charset="0"/>
              </a:rPr>
              <a:t> </a:t>
            </a:r>
            <a:endParaRPr kumimoji="0" lang="en-US" altLang="en-US" sz="1800" b="0" i="0" u="none" strike="noStrike" cap="none" normalizeH="0" baseline="0" dirty="0" smtClean="0">
              <a:ln>
                <a:noFill/>
              </a:ln>
              <a:solidFill>
                <a:srgbClr val="FF0000"/>
              </a:solidFill>
              <a:effectLst/>
              <a:latin typeface="Arial" panose="020B0604020202020204"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864" y="3086926"/>
            <a:ext cx="3803798" cy="2653612"/>
          </a:xfrm>
          <a:prstGeom prst="rect">
            <a:avLst/>
          </a:prstGeom>
        </p:spPr>
      </p:pic>
    </p:spTree>
    <p:extLst>
      <p:ext uri="{BB962C8B-B14F-4D97-AF65-F5344CB8AC3E}">
        <p14:creationId xmlns:p14="http://schemas.microsoft.com/office/powerpoint/2010/main" val="241808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77928" y="0"/>
          <a:ext cx="11651775" cy="503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27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67DDBE4-8221-4FB1-ABEE-2C63AEC4262F}"/>
                                            </p:graphicEl>
                                          </p:spTgt>
                                        </p:tgtEl>
                                        <p:attrNameLst>
                                          <p:attrName>style.visibility</p:attrName>
                                        </p:attrNameLst>
                                      </p:cBhvr>
                                      <p:to>
                                        <p:strVal val="visible"/>
                                      </p:to>
                                    </p:set>
                                    <p:animEffect transition="in" filter="fade">
                                      <p:cBhvr>
                                        <p:cTn id="7" dur="500"/>
                                        <p:tgtEl>
                                          <p:spTgt spid="4">
                                            <p:graphicEl>
                                              <a:dgm id="{667DDBE4-8221-4FB1-ABEE-2C63AEC426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B7D4441-8E7F-42C8-85A0-D79D1A46C29E}"/>
                                            </p:graphicEl>
                                          </p:spTgt>
                                        </p:tgtEl>
                                        <p:attrNameLst>
                                          <p:attrName>style.visibility</p:attrName>
                                        </p:attrNameLst>
                                      </p:cBhvr>
                                      <p:to>
                                        <p:strVal val="visible"/>
                                      </p:to>
                                    </p:set>
                                    <p:animEffect transition="in" filter="fade">
                                      <p:cBhvr>
                                        <p:cTn id="12" dur="500"/>
                                        <p:tgtEl>
                                          <p:spTgt spid="4">
                                            <p:graphicEl>
                                              <a:dgm id="{9B7D4441-8E7F-42C8-85A0-D79D1A46C29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487D334-F586-46AD-AADA-A2D3621D1AA2}"/>
                                            </p:graphicEl>
                                          </p:spTgt>
                                        </p:tgtEl>
                                        <p:attrNameLst>
                                          <p:attrName>style.visibility</p:attrName>
                                        </p:attrNameLst>
                                      </p:cBhvr>
                                      <p:to>
                                        <p:strVal val="visible"/>
                                      </p:to>
                                    </p:set>
                                    <p:animEffect transition="in" filter="fade">
                                      <p:cBhvr>
                                        <p:cTn id="17" dur="500"/>
                                        <p:tgtEl>
                                          <p:spTgt spid="4">
                                            <p:graphicEl>
                                              <a:dgm id="{C487D334-F586-46AD-AADA-A2D3621D1AA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F08C9598-E3BB-4D8B-ABAC-80A714F59644}"/>
                                            </p:graphicEl>
                                          </p:spTgt>
                                        </p:tgtEl>
                                        <p:attrNameLst>
                                          <p:attrName>style.visibility</p:attrName>
                                        </p:attrNameLst>
                                      </p:cBhvr>
                                      <p:to>
                                        <p:strVal val="visible"/>
                                      </p:to>
                                    </p:set>
                                    <p:animEffect transition="in" filter="fade">
                                      <p:cBhvr>
                                        <p:cTn id="22" dur="500"/>
                                        <p:tgtEl>
                                          <p:spTgt spid="4">
                                            <p:graphicEl>
                                              <a:dgm id="{F08C9598-E3BB-4D8B-ABAC-80A714F596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69C7CBC0-F9BB-434B-9C8A-DA2EA487FD87}"/>
                                            </p:graphicEl>
                                          </p:spTgt>
                                        </p:tgtEl>
                                        <p:attrNameLst>
                                          <p:attrName>style.visibility</p:attrName>
                                        </p:attrNameLst>
                                      </p:cBhvr>
                                      <p:to>
                                        <p:strVal val="visible"/>
                                      </p:to>
                                    </p:set>
                                    <p:animEffect transition="in" filter="fade">
                                      <p:cBhvr>
                                        <p:cTn id="27" dur="500"/>
                                        <p:tgtEl>
                                          <p:spTgt spid="4">
                                            <p:graphicEl>
                                              <a:dgm id="{69C7CBC0-F9BB-434B-9C8A-DA2EA487FD8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06CD04F-D2E6-4B69-96C3-C5E81C17453A}"/>
                                            </p:graphicEl>
                                          </p:spTgt>
                                        </p:tgtEl>
                                        <p:attrNameLst>
                                          <p:attrName>style.visibility</p:attrName>
                                        </p:attrNameLst>
                                      </p:cBhvr>
                                      <p:to>
                                        <p:strVal val="visible"/>
                                      </p:to>
                                    </p:set>
                                    <p:animEffect transition="in" filter="fade">
                                      <p:cBhvr>
                                        <p:cTn id="32" dur="500"/>
                                        <p:tgtEl>
                                          <p:spTgt spid="4">
                                            <p:graphicEl>
                                              <a:dgm id="{206CD04F-D2E6-4B69-96C3-C5E81C17453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A857D40F-603B-466C-AC6A-334B62717606}"/>
                                            </p:graphicEl>
                                          </p:spTgt>
                                        </p:tgtEl>
                                        <p:attrNameLst>
                                          <p:attrName>style.visibility</p:attrName>
                                        </p:attrNameLst>
                                      </p:cBhvr>
                                      <p:to>
                                        <p:strVal val="visible"/>
                                      </p:to>
                                    </p:set>
                                    <p:animEffect transition="in" filter="fade">
                                      <p:cBhvr>
                                        <p:cTn id="37" dur="500"/>
                                        <p:tgtEl>
                                          <p:spTgt spid="4">
                                            <p:graphicEl>
                                              <a:dgm id="{A857D40F-603B-466C-AC6A-334B627176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Pedagogical principles </a:t>
            </a:r>
            <a:endParaRPr lang="en-GB" b="1" dirty="0"/>
          </a:p>
        </p:txBody>
      </p:sp>
      <p:sp>
        <p:nvSpPr>
          <p:cNvPr id="3" name="Content Placeholder 2"/>
          <p:cNvSpPr>
            <a:spLocks noGrp="1"/>
          </p:cNvSpPr>
          <p:nvPr>
            <p:ph idx="1"/>
          </p:nvPr>
        </p:nvSpPr>
        <p:spPr>
          <a:xfrm>
            <a:off x="838200" y="2371890"/>
            <a:ext cx="10515600" cy="4351338"/>
          </a:xfrm>
        </p:spPr>
        <p:txBody>
          <a:bodyPr>
            <a:normAutofit/>
          </a:bodyPr>
          <a:lstStyle/>
          <a:p>
            <a:pPr marL="0" indent="0">
              <a:buNone/>
            </a:pPr>
            <a:r>
              <a:rPr lang="en-GB" i="1" dirty="0" smtClean="0"/>
              <a:t>‘….Led to a deeper and fuller understanding by degrees at a rate which corresponds to their maturing’</a:t>
            </a:r>
          </a:p>
          <a:p>
            <a:endParaRPr lang="en-GB" dirty="0"/>
          </a:p>
        </p:txBody>
      </p:sp>
      <p:grpSp>
        <p:nvGrpSpPr>
          <p:cNvPr id="4" name="Group 3"/>
          <p:cNvGrpSpPr/>
          <p:nvPr/>
        </p:nvGrpSpPr>
        <p:grpSpPr>
          <a:xfrm>
            <a:off x="838200" y="1690688"/>
            <a:ext cx="9321420" cy="482954"/>
            <a:chOff x="1165177" y="1509346"/>
            <a:chExt cx="9321420" cy="482954"/>
          </a:xfrm>
          <a:scene3d>
            <a:camera prst="orthographicFront"/>
            <a:lightRig rig="flat" dir="t"/>
          </a:scene3d>
        </p:grpSpPr>
        <p:sp>
          <p:nvSpPr>
            <p:cNvPr id="5" name="Rounded Rectangle 4"/>
            <p:cNvSpPr/>
            <p:nvPr/>
          </p:nvSpPr>
          <p:spPr>
            <a:xfrm>
              <a:off x="1165177" y="1509346"/>
              <a:ext cx="9321420" cy="482954"/>
            </a:xfrm>
            <a:prstGeom prst="roundRect">
              <a:avLst>
                <a:gd name="adj" fmla="val 10000"/>
              </a:avLst>
            </a:prstGeom>
            <a:solidFill>
              <a:schemeClr val="accent1">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6" name="Rounded Rectangle 4"/>
            <p:cNvSpPr txBox="1"/>
            <p:nvPr/>
          </p:nvSpPr>
          <p:spPr>
            <a:xfrm>
              <a:off x="1179322" y="152349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defTabSz="1111250">
                <a:lnSpc>
                  <a:spcPct val="90000"/>
                </a:lnSpc>
                <a:spcBef>
                  <a:spcPct val="0"/>
                </a:spcBef>
                <a:spcAft>
                  <a:spcPct val="35000"/>
                </a:spcAft>
              </a:pPr>
              <a:r>
                <a:rPr lang="en-GB" sz="2500" kern="1200" dirty="0" smtClean="0"/>
                <a:t>Progressive and developmental </a:t>
              </a:r>
              <a:endParaRPr lang="en-US" sz="2500" kern="1200" dirty="0"/>
            </a:p>
          </p:txBody>
        </p:sp>
      </p:grpSp>
    </p:spTree>
    <p:extLst>
      <p:ext uri="{BB962C8B-B14F-4D97-AF65-F5344CB8AC3E}">
        <p14:creationId xmlns:p14="http://schemas.microsoft.com/office/powerpoint/2010/main" val="3579066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06662"/>
            <a:ext cx="10515600" cy="4351338"/>
          </a:xfrm>
        </p:spPr>
        <p:txBody>
          <a:bodyPr/>
          <a:lstStyle/>
          <a:p>
            <a:pPr marL="0" indent="0">
              <a:buNone/>
            </a:pPr>
            <a:r>
              <a:rPr lang="en-GB" i="1" dirty="0" smtClean="0"/>
              <a:t>RSE is sensitive to the different needs of individuals and taught in a way that allows access to pupils at different stages of cognitive and emotional development’ </a:t>
            </a:r>
            <a:endParaRPr lang="en-GB" i="1" dirty="0"/>
          </a:p>
          <a:p>
            <a:endParaRPr lang="en-GB" dirty="0"/>
          </a:p>
        </p:txBody>
      </p:sp>
      <p:sp>
        <p:nvSpPr>
          <p:cNvPr id="4" name="Title 1"/>
          <p:cNvSpPr>
            <a:spLocks noGrp="1"/>
          </p:cNvSpPr>
          <p:nvPr>
            <p:ph type="title"/>
          </p:nvPr>
        </p:nvSpPr>
        <p:spPr/>
        <p:txBody>
          <a:bodyPr/>
          <a:lstStyle/>
          <a:p>
            <a:r>
              <a:rPr lang="en-GB" b="1" dirty="0" smtClean="0"/>
              <a:t>Pedagogical principles </a:t>
            </a:r>
            <a:endParaRPr lang="en-GB" b="1" dirty="0"/>
          </a:p>
        </p:txBody>
      </p:sp>
      <p:grpSp>
        <p:nvGrpSpPr>
          <p:cNvPr id="5" name="Group 4"/>
          <p:cNvGrpSpPr/>
          <p:nvPr/>
        </p:nvGrpSpPr>
        <p:grpSpPr>
          <a:xfrm>
            <a:off x="838200" y="1857198"/>
            <a:ext cx="9321420" cy="482954"/>
            <a:chOff x="1165177" y="2066601"/>
            <a:chExt cx="9321420" cy="482954"/>
          </a:xfrm>
          <a:scene3d>
            <a:camera prst="orthographicFront"/>
            <a:lightRig rig="flat" dir="t"/>
          </a:scene3d>
        </p:grpSpPr>
        <p:sp>
          <p:nvSpPr>
            <p:cNvPr id="6" name="Rounded Rectangle 5"/>
            <p:cNvSpPr/>
            <p:nvPr/>
          </p:nvSpPr>
          <p:spPr>
            <a:xfrm>
              <a:off x="1165177" y="2066601"/>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7" name="Rounded Rectangle 4"/>
            <p:cNvSpPr txBox="1"/>
            <p:nvPr/>
          </p:nvSpPr>
          <p:spPr>
            <a:xfrm>
              <a:off x="1179322" y="2080746"/>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defTabSz="1111250">
                <a:lnSpc>
                  <a:spcPct val="90000"/>
                </a:lnSpc>
                <a:spcBef>
                  <a:spcPct val="0"/>
                </a:spcBef>
                <a:spcAft>
                  <a:spcPct val="35000"/>
                </a:spcAft>
              </a:pPr>
              <a:r>
                <a:rPr lang="en-GB" sz="2500" kern="1200" dirty="0" smtClean="0"/>
                <a:t>Differentiated </a:t>
              </a:r>
            </a:p>
          </p:txBody>
        </p:sp>
      </p:grpSp>
    </p:spTree>
    <p:extLst>
      <p:ext uri="{BB962C8B-B14F-4D97-AF65-F5344CB8AC3E}">
        <p14:creationId xmlns:p14="http://schemas.microsoft.com/office/powerpoint/2010/main" val="3630384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310" y="2633147"/>
            <a:ext cx="10515600" cy="4351338"/>
          </a:xfrm>
        </p:spPr>
        <p:txBody>
          <a:bodyPr/>
          <a:lstStyle/>
          <a:p>
            <a:pPr marL="0" indent="0">
              <a:buNone/>
            </a:pPr>
            <a:r>
              <a:rPr lang="en-GB" i="1" dirty="0" smtClean="0"/>
              <a:t>‘Each discipline should speak with consistency </a:t>
            </a:r>
            <a:r>
              <a:rPr lang="en-GB" i="1" dirty="0"/>
              <a:t>a</a:t>
            </a:r>
            <a:r>
              <a:rPr lang="en-GB" i="1" dirty="0" smtClean="0"/>
              <a:t>bout the meaning of human love and the virtues that are enshrined in the Church’s teaching on human love.’</a:t>
            </a:r>
            <a:endParaRPr lang="en-GB" i="1" dirty="0"/>
          </a:p>
        </p:txBody>
      </p:sp>
      <p:sp>
        <p:nvSpPr>
          <p:cNvPr id="4" name="Title 1"/>
          <p:cNvSpPr>
            <a:spLocks noGrp="1"/>
          </p:cNvSpPr>
          <p:nvPr>
            <p:ph type="title"/>
          </p:nvPr>
        </p:nvSpPr>
        <p:spPr>
          <a:xfrm>
            <a:off x="696310" y="500062"/>
            <a:ext cx="10515600" cy="1325563"/>
          </a:xfrm>
        </p:spPr>
        <p:txBody>
          <a:bodyPr/>
          <a:lstStyle/>
          <a:p>
            <a:r>
              <a:rPr lang="en-GB" b="1" dirty="0" smtClean="0"/>
              <a:t>Pedagogical principles </a:t>
            </a:r>
            <a:endParaRPr lang="en-GB" b="1" dirty="0"/>
          </a:p>
        </p:txBody>
      </p:sp>
      <p:grpSp>
        <p:nvGrpSpPr>
          <p:cNvPr id="5" name="Group 4"/>
          <p:cNvGrpSpPr/>
          <p:nvPr/>
        </p:nvGrpSpPr>
        <p:grpSpPr>
          <a:xfrm>
            <a:off x="782147" y="1987909"/>
            <a:ext cx="9321420" cy="482954"/>
            <a:chOff x="1165177" y="2623856"/>
            <a:chExt cx="9321420" cy="482954"/>
          </a:xfrm>
          <a:scene3d>
            <a:camera prst="orthographicFront"/>
            <a:lightRig rig="flat" dir="t"/>
          </a:scene3d>
        </p:grpSpPr>
        <p:sp>
          <p:nvSpPr>
            <p:cNvPr id="6" name="Rounded Rectangle 5"/>
            <p:cNvSpPr/>
            <p:nvPr/>
          </p:nvSpPr>
          <p:spPr>
            <a:xfrm>
              <a:off x="1165177" y="2623856"/>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7" name="Rounded Rectangle 4"/>
            <p:cNvSpPr txBox="1"/>
            <p:nvPr/>
          </p:nvSpPr>
          <p:spPr>
            <a:xfrm>
              <a:off x="1179322" y="263800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defTabSz="1111250">
                <a:lnSpc>
                  <a:spcPct val="90000"/>
                </a:lnSpc>
                <a:spcBef>
                  <a:spcPct val="0"/>
                </a:spcBef>
                <a:spcAft>
                  <a:spcPct val="35000"/>
                </a:spcAft>
              </a:pPr>
              <a:r>
                <a:rPr lang="en-GB" sz="2500" kern="1200" smtClean="0"/>
                <a:t>Cross curricular </a:t>
              </a:r>
              <a:endParaRPr lang="en-GB" sz="2500" kern="1200" dirty="0"/>
            </a:p>
          </p:txBody>
        </p:sp>
      </p:grpSp>
    </p:spTree>
    <p:extLst>
      <p:ext uri="{BB962C8B-B14F-4D97-AF65-F5344CB8AC3E}">
        <p14:creationId xmlns:p14="http://schemas.microsoft.com/office/powerpoint/2010/main" val="771880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0704" y="2371890"/>
            <a:ext cx="10515600" cy="4351338"/>
          </a:xfrm>
        </p:spPr>
        <p:txBody>
          <a:bodyPr/>
          <a:lstStyle/>
          <a:p>
            <a:pPr marL="0" indent="0">
              <a:buNone/>
            </a:pPr>
            <a:r>
              <a:rPr lang="en-GB" i="1" dirty="0" smtClean="0"/>
              <a:t>‘This can only be achieved if the home, parish and school work to integrate the teaching of RSE’</a:t>
            </a:r>
            <a:endParaRPr lang="en-GB" i="1" dirty="0"/>
          </a:p>
        </p:txBody>
      </p:sp>
      <p:sp>
        <p:nvSpPr>
          <p:cNvPr id="4" name="Title 1"/>
          <p:cNvSpPr>
            <a:spLocks noGrp="1"/>
          </p:cNvSpPr>
          <p:nvPr>
            <p:ph type="title"/>
          </p:nvPr>
        </p:nvSpPr>
        <p:spPr/>
        <p:txBody>
          <a:bodyPr/>
          <a:lstStyle/>
          <a:p>
            <a:r>
              <a:rPr lang="en-GB" b="1" dirty="0" smtClean="0"/>
              <a:t>Pedagogical principles </a:t>
            </a:r>
            <a:endParaRPr lang="en-GB" b="1" dirty="0"/>
          </a:p>
        </p:txBody>
      </p:sp>
      <p:grpSp>
        <p:nvGrpSpPr>
          <p:cNvPr id="5" name="Group 4"/>
          <p:cNvGrpSpPr/>
          <p:nvPr/>
        </p:nvGrpSpPr>
        <p:grpSpPr>
          <a:xfrm>
            <a:off x="980704" y="1690688"/>
            <a:ext cx="9321420" cy="482954"/>
            <a:chOff x="1165177" y="3181110"/>
            <a:chExt cx="9321420" cy="482954"/>
          </a:xfrm>
          <a:scene3d>
            <a:camera prst="orthographicFront"/>
            <a:lightRig rig="flat" dir="t"/>
          </a:scene3d>
        </p:grpSpPr>
        <p:sp>
          <p:nvSpPr>
            <p:cNvPr id="6" name="Rounded Rectangle 5"/>
            <p:cNvSpPr/>
            <p:nvPr/>
          </p:nvSpPr>
          <p:spPr>
            <a:xfrm>
              <a:off x="1165177" y="3181110"/>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7" name="Rounded Rectangle 4"/>
            <p:cNvSpPr txBox="1"/>
            <p:nvPr/>
          </p:nvSpPr>
          <p:spPr>
            <a:xfrm>
              <a:off x="1179322" y="3195255"/>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defTabSz="1111250">
                <a:lnSpc>
                  <a:spcPct val="90000"/>
                </a:lnSpc>
                <a:spcBef>
                  <a:spcPct val="0"/>
                </a:spcBef>
                <a:spcAft>
                  <a:spcPct val="35000"/>
                </a:spcAft>
              </a:pPr>
              <a:r>
                <a:rPr lang="en-GB" sz="2500" kern="1200" dirty="0" smtClean="0"/>
                <a:t>Integrated</a:t>
              </a:r>
              <a:endParaRPr lang="en-GB" sz="2500" kern="1200" dirty="0"/>
            </a:p>
          </p:txBody>
        </p:sp>
      </p:grpSp>
    </p:spTree>
    <p:extLst>
      <p:ext uri="{BB962C8B-B14F-4D97-AF65-F5344CB8AC3E}">
        <p14:creationId xmlns:p14="http://schemas.microsoft.com/office/powerpoint/2010/main" val="3556815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53137"/>
            <a:ext cx="10515600" cy="4351338"/>
          </a:xfrm>
        </p:spPr>
        <p:txBody>
          <a:bodyPr/>
          <a:lstStyle/>
          <a:p>
            <a:pPr marL="0" indent="0">
              <a:buNone/>
            </a:pPr>
            <a:r>
              <a:rPr lang="en-US" i="1" dirty="0" smtClean="0"/>
              <a:t>None </a:t>
            </a:r>
            <a:r>
              <a:rPr lang="en-US" i="1" dirty="0"/>
              <a:t>of these educational goals are possible if RSE is not given the time and importance it deserves by those who plan and implement its delivery in school. RSE must be taken seriously by school leaders; led properly by someone who has the time and expertise to co-ordinate the subject with dedication and commitment at a senior level; taught by those committed to doing it well; taught as part of a whole-school approach by those who are able to celebrate – not merely tolerate – the teaching of the Church on love and human sexuality.</a:t>
            </a:r>
            <a:endParaRPr lang="en-GB" i="1" dirty="0"/>
          </a:p>
          <a:p>
            <a:endParaRPr lang="en-GB" dirty="0"/>
          </a:p>
        </p:txBody>
      </p:sp>
      <p:sp>
        <p:nvSpPr>
          <p:cNvPr id="4" name="Title 1"/>
          <p:cNvSpPr>
            <a:spLocks noGrp="1"/>
          </p:cNvSpPr>
          <p:nvPr>
            <p:ph type="title"/>
          </p:nvPr>
        </p:nvSpPr>
        <p:spPr/>
        <p:txBody>
          <a:bodyPr/>
          <a:lstStyle/>
          <a:p>
            <a:r>
              <a:rPr lang="en-GB" b="1" dirty="0" smtClean="0"/>
              <a:t>Pedagogical principles </a:t>
            </a:r>
            <a:endParaRPr lang="en-GB" b="1" dirty="0"/>
          </a:p>
        </p:txBody>
      </p:sp>
      <p:grpSp>
        <p:nvGrpSpPr>
          <p:cNvPr id="8" name="Group 7"/>
          <p:cNvGrpSpPr/>
          <p:nvPr/>
        </p:nvGrpSpPr>
        <p:grpSpPr>
          <a:xfrm>
            <a:off x="838200" y="1584354"/>
            <a:ext cx="9321420" cy="482954"/>
            <a:chOff x="1129476" y="3737476"/>
            <a:chExt cx="9321420" cy="482954"/>
          </a:xfrm>
          <a:scene3d>
            <a:camera prst="orthographicFront"/>
            <a:lightRig rig="flat" dir="t"/>
          </a:scene3d>
        </p:grpSpPr>
        <p:sp>
          <p:nvSpPr>
            <p:cNvPr id="9" name="Rounded Rectangle 8"/>
            <p:cNvSpPr/>
            <p:nvPr/>
          </p:nvSpPr>
          <p:spPr>
            <a:xfrm>
              <a:off x="1129476" y="3737476"/>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Rounded Rectangle 4"/>
            <p:cNvSpPr txBox="1"/>
            <p:nvPr/>
          </p:nvSpPr>
          <p:spPr>
            <a:xfrm>
              <a:off x="1143621" y="375162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defTabSz="1111250">
                <a:lnSpc>
                  <a:spcPct val="90000"/>
                </a:lnSpc>
                <a:spcBef>
                  <a:spcPct val="0"/>
                </a:spcBef>
                <a:spcAft>
                  <a:spcPct val="35000"/>
                </a:spcAft>
              </a:pPr>
              <a:r>
                <a:rPr lang="en-GB" sz="2500" kern="1200" smtClean="0"/>
                <a:t>Coordinated</a:t>
              </a:r>
              <a:endParaRPr lang="en-GB" sz="2500" kern="1200"/>
            </a:p>
          </p:txBody>
        </p:sp>
      </p:grpSp>
    </p:spTree>
    <p:extLst>
      <p:ext uri="{BB962C8B-B14F-4D97-AF65-F5344CB8AC3E}">
        <p14:creationId xmlns:p14="http://schemas.microsoft.com/office/powerpoint/2010/main" val="3983900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lang="en-GB" dirty="0"/>
          </a:p>
          <a:p>
            <a:pPr marL="0" indent="0">
              <a:buNone/>
            </a:pPr>
            <a:r>
              <a:rPr lang="en-US" i="1" dirty="0"/>
              <a:t>Whilst promoting Catholic virtues, schools should ensure that children and young people are offered a broad and balanced RSE programme which provides them with clear factual, scientific information when relevant and meets the statutory requirements placed on schools. </a:t>
            </a:r>
            <a:endParaRPr lang="en-GB" i="1" dirty="0"/>
          </a:p>
          <a:p>
            <a:endParaRPr lang="en-GB" b="1" dirty="0"/>
          </a:p>
          <a:p>
            <a:endParaRPr lang="en-GB" dirty="0"/>
          </a:p>
        </p:txBody>
      </p:sp>
      <p:sp>
        <p:nvSpPr>
          <p:cNvPr id="4" name="Title 1"/>
          <p:cNvSpPr>
            <a:spLocks noGrp="1"/>
          </p:cNvSpPr>
          <p:nvPr>
            <p:ph type="title"/>
          </p:nvPr>
        </p:nvSpPr>
        <p:spPr/>
        <p:txBody>
          <a:bodyPr/>
          <a:lstStyle/>
          <a:p>
            <a:r>
              <a:rPr lang="en-GB" b="1" dirty="0" smtClean="0"/>
              <a:t>Pedagogical principles </a:t>
            </a:r>
            <a:endParaRPr lang="en-GB" b="1" dirty="0"/>
          </a:p>
        </p:txBody>
      </p:sp>
      <p:grpSp>
        <p:nvGrpSpPr>
          <p:cNvPr id="5" name="Group 4"/>
          <p:cNvGrpSpPr/>
          <p:nvPr/>
        </p:nvGrpSpPr>
        <p:grpSpPr>
          <a:xfrm>
            <a:off x="838200" y="1690688"/>
            <a:ext cx="9321420" cy="482954"/>
            <a:chOff x="1165177" y="3738365"/>
            <a:chExt cx="9321420" cy="482954"/>
          </a:xfrm>
          <a:scene3d>
            <a:camera prst="orthographicFront"/>
            <a:lightRig rig="flat" dir="t"/>
          </a:scene3d>
        </p:grpSpPr>
        <p:sp>
          <p:nvSpPr>
            <p:cNvPr id="6" name="Rounded Rectangle 5"/>
            <p:cNvSpPr/>
            <p:nvPr/>
          </p:nvSpPr>
          <p:spPr>
            <a:xfrm>
              <a:off x="1165177" y="3738365"/>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7" name="Rounded Rectangle 4"/>
            <p:cNvSpPr txBox="1"/>
            <p:nvPr/>
          </p:nvSpPr>
          <p:spPr>
            <a:xfrm>
              <a:off x="1179322" y="3752510"/>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defTabSz="1111250">
                <a:lnSpc>
                  <a:spcPct val="90000"/>
                </a:lnSpc>
                <a:spcBef>
                  <a:spcPct val="0"/>
                </a:spcBef>
                <a:spcAft>
                  <a:spcPct val="35000"/>
                </a:spcAft>
              </a:pPr>
              <a:r>
                <a:rPr lang="en-GB" sz="2500" kern="1200" smtClean="0"/>
                <a:t>Balanced </a:t>
              </a:r>
              <a:endParaRPr lang="en-GB" sz="2500" kern="1200" dirty="0"/>
            </a:p>
          </p:txBody>
        </p:sp>
      </p:grpSp>
    </p:spTree>
    <p:extLst>
      <p:ext uri="{BB962C8B-B14F-4D97-AF65-F5344CB8AC3E}">
        <p14:creationId xmlns:p14="http://schemas.microsoft.com/office/powerpoint/2010/main" val="3301939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40" y="0"/>
            <a:ext cx="10515600" cy="1325563"/>
          </a:xfrm>
        </p:spPr>
        <p:txBody>
          <a:bodyPr/>
          <a:lstStyle/>
          <a:p>
            <a:r>
              <a:rPr lang="en-GB" dirty="0" smtClean="0"/>
              <a:t>Changes- Primary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589349"/>
              </p:ext>
            </p:extLst>
          </p:nvPr>
        </p:nvGraphicFramePr>
        <p:xfrm>
          <a:off x="97276" y="75197"/>
          <a:ext cx="11770469" cy="6392045"/>
        </p:xfrm>
        <a:graphic>
          <a:graphicData uri="http://schemas.openxmlformats.org/drawingml/2006/table">
            <a:tbl>
              <a:tblPr firstRow="1" bandRow="1">
                <a:tableStyleId>{5C22544A-7EE6-4342-B048-85BDC9FD1C3A}</a:tableStyleId>
              </a:tblPr>
              <a:tblGrid>
                <a:gridCol w="1702342">
                  <a:extLst>
                    <a:ext uri="{9D8B030D-6E8A-4147-A177-3AD203B41FA5}">
                      <a16:colId xmlns:a16="http://schemas.microsoft.com/office/drawing/2014/main" xmlns="" val="2517386068"/>
                    </a:ext>
                  </a:extLst>
                </a:gridCol>
                <a:gridCol w="4153710">
                  <a:extLst>
                    <a:ext uri="{9D8B030D-6E8A-4147-A177-3AD203B41FA5}">
                      <a16:colId xmlns:a16="http://schemas.microsoft.com/office/drawing/2014/main" xmlns="" val="413273777"/>
                    </a:ext>
                  </a:extLst>
                </a:gridCol>
                <a:gridCol w="5914417">
                  <a:extLst>
                    <a:ext uri="{9D8B030D-6E8A-4147-A177-3AD203B41FA5}">
                      <a16:colId xmlns:a16="http://schemas.microsoft.com/office/drawing/2014/main" xmlns="" val="3226603309"/>
                    </a:ext>
                  </a:extLst>
                </a:gridCol>
              </a:tblGrid>
              <a:tr h="387963">
                <a:tc>
                  <a:txBody>
                    <a:bodyPr/>
                    <a:lstStyle/>
                    <a:p>
                      <a:r>
                        <a:rPr lang="en-GB" sz="1400" dirty="0" smtClean="0"/>
                        <a:t>Primary schools </a:t>
                      </a:r>
                      <a:endParaRPr lang="en-GB" sz="1400" dirty="0"/>
                    </a:p>
                  </a:txBody>
                  <a:tcPr/>
                </a:tc>
                <a:tc>
                  <a:txBody>
                    <a:bodyPr/>
                    <a:lstStyle/>
                    <a:p>
                      <a:r>
                        <a:rPr lang="en-GB" sz="1400" dirty="0" smtClean="0"/>
                        <a:t>What’s new?</a:t>
                      </a:r>
                      <a:endParaRPr lang="en-GB" sz="1400" dirty="0"/>
                    </a:p>
                  </a:txBody>
                  <a:tcPr/>
                </a:tc>
                <a:tc>
                  <a:txBody>
                    <a:bodyPr/>
                    <a:lstStyle/>
                    <a:p>
                      <a:r>
                        <a:rPr lang="en-GB" sz="1400" dirty="0" smtClean="0"/>
                        <a:t>What’s not?</a:t>
                      </a:r>
                      <a:endParaRPr lang="en-GB" sz="1400" dirty="0"/>
                    </a:p>
                  </a:txBody>
                  <a:tcPr/>
                </a:tc>
                <a:extLst>
                  <a:ext uri="{0D108BD9-81ED-4DB2-BD59-A6C34878D82A}">
                    <a16:rowId xmlns:a16="http://schemas.microsoft.com/office/drawing/2014/main" xmlns="" val="1437476789"/>
                  </a:ext>
                </a:extLst>
              </a:tr>
              <a:tr h="1569921">
                <a:tc>
                  <a:txBody>
                    <a:bodyPr/>
                    <a:lstStyle/>
                    <a:p>
                      <a:r>
                        <a:rPr lang="en-GB" sz="1600" dirty="0" smtClean="0"/>
                        <a:t>Sex Education </a:t>
                      </a:r>
                      <a:endParaRPr lang="en-GB" sz="1600" dirty="0"/>
                    </a:p>
                  </a:txBody>
                  <a:tcPr/>
                </a:tc>
                <a:tc>
                  <a:txBody>
                    <a:bodyPr/>
                    <a:lstStyle/>
                    <a:p>
                      <a:endParaRPr lang="en-GB" sz="1600" dirty="0">
                        <a:solidFill>
                          <a:srgbClr val="FF0000"/>
                        </a:solidFill>
                      </a:endParaRPr>
                    </a:p>
                  </a:txBody>
                  <a:tcPr/>
                </a:tc>
                <a:tc>
                  <a:txBody>
                    <a:bodyPr/>
                    <a:lstStyle/>
                    <a:p>
                      <a:r>
                        <a:rPr lang="en-GB" sz="1600" dirty="0" smtClean="0"/>
                        <a:t>Some schools teach beyond statutory requirements.</a:t>
                      </a:r>
                    </a:p>
                    <a:p>
                      <a:endParaRPr lang="en-GB" sz="1600" dirty="0" smtClean="0"/>
                    </a:p>
                    <a:p>
                      <a:r>
                        <a:rPr lang="en-GB" sz="1600" dirty="0" smtClean="0"/>
                        <a:t>Parents can withdraw from sex education taught</a:t>
                      </a:r>
                      <a:r>
                        <a:rPr lang="en-GB" sz="1600" baseline="0" dirty="0" smtClean="0"/>
                        <a:t> outside of science, beyond statutory obligations. </a:t>
                      </a:r>
                    </a:p>
                    <a:p>
                      <a:endParaRPr lang="en-GB" sz="1600" baseline="0" dirty="0" smtClean="0"/>
                    </a:p>
                    <a:p>
                      <a:r>
                        <a:rPr lang="en-GB" sz="1600" dirty="0" smtClean="0"/>
                        <a:t>Science national curriculum includes content on human development, including reproduction.</a:t>
                      </a:r>
                      <a:endParaRPr lang="en-GB" sz="1600" baseline="0" dirty="0" smtClean="0"/>
                    </a:p>
                  </a:txBody>
                  <a:tcPr/>
                </a:tc>
                <a:extLst>
                  <a:ext uri="{0D108BD9-81ED-4DB2-BD59-A6C34878D82A}">
                    <a16:rowId xmlns:a16="http://schemas.microsoft.com/office/drawing/2014/main" xmlns="" val="1759201796"/>
                  </a:ext>
                </a:extLst>
              </a:tr>
              <a:tr h="1675922">
                <a:tc>
                  <a:txBody>
                    <a:bodyPr/>
                    <a:lstStyle/>
                    <a:p>
                      <a:r>
                        <a:rPr lang="en-GB" sz="1600" dirty="0" smtClean="0"/>
                        <a:t>Relationship Education </a:t>
                      </a:r>
                      <a:endParaRPr lang="en-GB" sz="1600" dirty="0"/>
                    </a:p>
                  </a:txBody>
                  <a:tcPr/>
                </a:tc>
                <a:tc>
                  <a:txBody>
                    <a:bodyPr/>
                    <a:lstStyle/>
                    <a:p>
                      <a:r>
                        <a:rPr lang="en-GB" sz="1600" dirty="0" smtClean="0"/>
                        <a:t>Now a statutory obligation:</a:t>
                      </a:r>
                      <a:r>
                        <a:rPr lang="en-GB" sz="1600" baseline="0" dirty="0" smtClean="0"/>
                        <a:t> </a:t>
                      </a:r>
                    </a:p>
                    <a:p>
                      <a:pPr marL="0" indent="0">
                        <a:buNone/>
                      </a:pPr>
                      <a:r>
                        <a:rPr lang="en-GB" sz="1600" dirty="0" smtClean="0"/>
                        <a:t>• families and people who care for me</a:t>
                      </a:r>
                    </a:p>
                    <a:p>
                      <a:pPr marL="0" indent="0">
                        <a:buNone/>
                      </a:pPr>
                      <a:r>
                        <a:rPr lang="en-GB" sz="1600" dirty="0" smtClean="0"/>
                        <a:t>• caring friendships</a:t>
                      </a:r>
                    </a:p>
                    <a:p>
                      <a:pPr marL="0" indent="0">
                        <a:buNone/>
                      </a:pPr>
                      <a:r>
                        <a:rPr lang="en-GB" sz="1600" dirty="0" smtClean="0"/>
                        <a:t>• respectful relationships</a:t>
                      </a:r>
                    </a:p>
                    <a:p>
                      <a:pPr marL="0" indent="0">
                        <a:buNone/>
                      </a:pPr>
                      <a:r>
                        <a:rPr lang="en-GB" sz="1600" dirty="0" smtClean="0"/>
                        <a:t>• online relationships</a:t>
                      </a:r>
                    </a:p>
                    <a:p>
                      <a:pPr marL="0" indent="0">
                        <a:buNone/>
                      </a:pPr>
                      <a:r>
                        <a:rPr lang="en-GB" sz="1600" dirty="0" smtClean="0"/>
                        <a:t>• being safe</a:t>
                      </a:r>
                    </a:p>
                  </a:txBody>
                  <a:tcPr/>
                </a:tc>
                <a:tc>
                  <a:txBody>
                    <a:bodyPr/>
                    <a:lstStyle/>
                    <a:p>
                      <a:r>
                        <a:rPr lang="en-GB" sz="1600" dirty="0" smtClean="0">
                          <a:solidFill>
                            <a:schemeClr val="tx1"/>
                          </a:solidFill>
                        </a:rPr>
                        <a:t>Some</a:t>
                      </a:r>
                      <a:r>
                        <a:rPr lang="en-GB" sz="1600" baseline="0" dirty="0" smtClean="0">
                          <a:solidFill>
                            <a:schemeClr val="tx1"/>
                          </a:solidFill>
                        </a:rPr>
                        <a:t> of this has already been addressed through RE and PSHE  and computing and in other ways e.g. SEAL </a:t>
                      </a:r>
                    </a:p>
                    <a:p>
                      <a:endParaRPr lang="en-GB"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Keeping</a:t>
                      </a:r>
                      <a:r>
                        <a:rPr lang="en-GB" sz="1600" baseline="0" dirty="0" smtClean="0">
                          <a:solidFill>
                            <a:schemeClr val="tx1"/>
                          </a:solidFill>
                        </a:rPr>
                        <a:t> children safe in education has had an impact in this area. </a:t>
                      </a:r>
                      <a:endParaRPr lang="en-GB" sz="1600" dirty="0">
                        <a:solidFill>
                          <a:schemeClr val="tx1"/>
                        </a:solidFill>
                      </a:endParaRPr>
                    </a:p>
                  </a:txBody>
                  <a:tcPr/>
                </a:tc>
                <a:extLst>
                  <a:ext uri="{0D108BD9-81ED-4DB2-BD59-A6C34878D82A}">
                    <a16:rowId xmlns:a16="http://schemas.microsoft.com/office/drawing/2014/main" xmlns="" val="2839936226"/>
                  </a:ext>
                </a:extLst>
              </a:tr>
              <a:tr h="1411302">
                <a:tc>
                  <a:txBody>
                    <a:bodyPr/>
                    <a:lstStyle/>
                    <a:p>
                      <a:r>
                        <a:rPr lang="en-GB" sz="1600" dirty="0" smtClean="0"/>
                        <a:t>Health Education </a:t>
                      </a:r>
                      <a:endParaRPr lang="en-GB" sz="1600" dirty="0"/>
                    </a:p>
                  </a:txBody>
                  <a:tcPr/>
                </a:tc>
                <a:tc>
                  <a:txBody>
                    <a:bodyPr/>
                    <a:lstStyle/>
                    <a:p>
                      <a:r>
                        <a:rPr lang="en-GB" sz="1600" dirty="0" smtClean="0"/>
                        <a:t>Now a statutory obligation </a:t>
                      </a:r>
                    </a:p>
                    <a:p>
                      <a:r>
                        <a:rPr lang="en-GB" sz="1600" b="1" dirty="0" smtClean="0"/>
                        <a:t>• mental wellbeing</a:t>
                      </a:r>
                    </a:p>
                    <a:p>
                      <a:r>
                        <a:rPr lang="en-GB" sz="1600" dirty="0" smtClean="0"/>
                        <a:t>• internet safety and harms</a:t>
                      </a:r>
                    </a:p>
                    <a:p>
                      <a:r>
                        <a:rPr lang="en-GB" sz="1600" dirty="0" smtClean="0"/>
                        <a:t>• physical health and fitness</a:t>
                      </a:r>
                    </a:p>
                    <a:p>
                      <a:r>
                        <a:rPr lang="en-GB" sz="1600" dirty="0" smtClean="0"/>
                        <a:t>• healthy eating</a:t>
                      </a:r>
                    </a:p>
                    <a:p>
                      <a:r>
                        <a:rPr lang="en-GB" sz="1600" dirty="0" smtClean="0"/>
                        <a:t>• facts and risks associated with drugs, alcohol and tobacco</a:t>
                      </a:r>
                    </a:p>
                    <a:p>
                      <a:r>
                        <a:rPr lang="en-GB" sz="1600" dirty="0" smtClean="0"/>
                        <a:t>• health and prevention</a:t>
                      </a:r>
                    </a:p>
                    <a:p>
                      <a:r>
                        <a:rPr lang="en-GB" sz="1600" b="1" dirty="0" smtClean="0"/>
                        <a:t>• basic first aid</a:t>
                      </a:r>
                    </a:p>
                    <a:p>
                      <a:r>
                        <a:rPr lang="en-GB" sz="1600" dirty="0" smtClean="0"/>
                        <a:t>• changing adolescent body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chemeClr val="tx1"/>
                          </a:solidFill>
                        </a:rPr>
                        <a:t>Science and PSHE both cover a lot of this content already</a:t>
                      </a:r>
                      <a:endParaRPr lang="en-GB" sz="1600" dirty="0" smtClean="0">
                        <a:solidFill>
                          <a:schemeClr val="tx1"/>
                        </a:solidFill>
                      </a:endParaRPr>
                    </a:p>
                    <a:p>
                      <a:r>
                        <a:rPr lang="en-GB" sz="1600" dirty="0" smtClean="0">
                          <a:solidFill>
                            <a:schemeClr val="tx1"/>
                          </a:solidFill>
                        </a:rPr>
                        <a:t>e.g. Computing  - cyber bullying</a:t>
                      </a:r>
                    </a:p>
                    <a:p>
                      <a:r>
                        <a:rPr lang="en-GB" sz="1600" dirty="0" smtClean="0">
                          <a:solidFill>
                            <a:schemeClr val="tx1"/>
                          </a:solidFill>
                        </a:rPr>
                        <a:t>Science – Hygiene,</a:t>
                      </a:r>
                      <a:r>
                        <a:rPr lang="en-GB" sz="1600" baseline="0" dirty="0" smtClean="0">
                          <a:solidFill>
                            <a:schemeClr val="tx1"/>
                          </a:solidFill>
                        </a:rPr>
                        <a:t> nutrition, exercise, alcohol. </a:t>
                      </a:r>
                      <a:endParaRPr lang="en-GB" sz="1600" dirty="0" smtClean="0">
                        <a:solidFill>
                          <a:schemeClr val="tx1"/>
                        </a:solidFill>
                      </a:endParaRPr>
                    </a:p>
                    <a:p>
                      <a:endParaRPr lang="en-GB" sz="1600" dirty="0">
                        <a:solidFill>
                          <a:srgbClr val="FF0000"/>
                        </a:solidFill>
                      </a:endParaRPr>
                    </a:p>
                  </a:txBody>
                  <a:tcPr/>
                </a:tc>
                <a:extLst>
                  <a:ext uri="{0D108BD9-81ED-4DB2-BD59-A6C34878D82A}">
                    <a16:rowId xmlns:a16="http://schemas.microsoft.com/office/drawing/2014/main" xmlns="" val="4158482280"/>
                  </a:ext>
                </a:extLst>
              </a:tr>
            </a:tbl>
          </a:graphicData>
        </a:graphic>
      </p:graphicFrame>
    </p:spTree>
    <p:extLst>
      <p:ext uri="{BB962C8B-B14F-4D97-AF65-F5344CB8AC3E}">
        <p14:creationId xmlns:p14="http://schemas.microsoft.com/office/powerpoint/2010/main" val="2780102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9134"/>
            <a:ext cx="10515600" cy="1074569"/>
          </a:xfrm>
        </p:spPr>
        <p:style>
          <a:lnRef idx="1">
            <a:schemeClr val="accent1"/>
          </a:lnRef>
          <a:fillRef idx="2">
            <a:schemeClr val="accent1"/>
          </a:fillRef>
          <a:effectRef idx="1">
            <a:schemeClr val="accent1"/>
          </a:effectRef>
          <a:fontRef idx="minor">
            <a:schemeClr val="dk1"/>
          </a:fontRef>
        </p:style>
        <p:txBody>
          <a:bodyPr/>
          <a:lstStyle/>
          <a:p>
            <a:r>
              <a:rPr lang="en-GB" b="1" dirty="0" smtClean="0"/>
              <a:t>Model Curricular </a:t>
            </a:r>
            <a:endParaRPr lang="en-GB" b="1" dirty="0"/>
          </a:p>
        </p:txBody>
      </p:sp>
      <p:sp>
        <p:nvSpPr>
          <p:cNvPr id="3" name="Content Placeholder 2"/>
          <p:cNvSpPr>
            <a:spLocks noGrp="1"/>
          </p:cNvSpPr>
          <p:nvPr>
            <p:ph idx="1"/>
          </p:nvPr>
        </p:nvSpPr>
        <p:spPr>
          <a:xfrm>
            <a:off x="838200" y="2137414"/>
            <a:ext cx="10515600" cy="4351338"/>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GB" dirty="0" smtClean="0"/>
              <a:t>A model RSE Curriculum for Primary </a:t>
            </a:r>
          </a:p>
          <a:p>
            <a:r>
              <a:rPr lang="en-GB" dirty="0" smtClean="0"/>
              <a:t>A model RSE Curriculum for Secondary</a:t>
            </a:r>
          </a:p>
          <a:p>
            <a:pPr marL="0" indent="0">
              <a:buNone/>
            </a:pPr>
            <a:endParaRPr lang="en-GB" dirty="0" smtClean="0"/>
          </a:p>
          <a:p>
            <a:pPr marL="0" indent="0">
              <a:buNone/>
            </a:pPr>
            <a:r>
              <a:rPr lang="en-GB" dirty="0" smtClean="0"/>
              <a:t>3 themes </a:t>
            </a:r>
          </a:p>
          <a:p>
            <a:r>
              <a:rPr lang="en-GB" dirty="0" smtClean="0"/>
              <a:t>Created and loved by God </a:t>
            </a:r>
          </a:p>
          <a:p>
            <a:r>
              <a:rPr lang="en-GB" dirty="0" smtClean="0"/>
              <a:t>Created to love others </a:t>
            </a:r>
          </a:p>
          <a:p>
            <a:r>
              <a:rPr lang="en-GB" dirty="0" smtClean="0"/>
              <a:t>Created to live in community </a:t>
            </a:r>
            <a:endParaRPr lang="en-GB" dirty="0"/>
          </a:p>
        </p:txBody>
      </p:sp>
      <p:sp>
        <p:nvSpPr>
          <p:cNvPr id="4" name="Rectangle 3"/>
          <p:cNvSpPr/>
          <p:nvPr/>
        </p:nvSpPr>
        <p:spPr>
          <a:xfrm>
            <a:off x="9143739" y="6119420"/>
            <a:ext cx="2542684" cy="369332"/>
          </a:xfrm>
          <a:prstGeom prst="rect">
            <a:avLst/>
          </a:prstGeom>
        </p:spPr>
        <p:txBody>
          <a:bodyPr wrap="none">
            <a:spAutoFit/>
          </a:bodyPr>
          <a:lstStyle/>
          <a:p>
            <a:r>
              <a:rPr lang="en-GB" i="1" dirty="0"/>
              <a:t>Model Curriculum page </a:t>
            </a:r>
            <a:r>
              <a:rPr lang="en-GB" i="1" dirty="0" smtClean="0"/>
              <a:t>2</a:t>
            </a:r>
            <a:endParaRPr lang="en-GB" i="1" dirty="0"/>
          </a:p>
        </p:txBody>
      </p:sp>
    </p:spTree>
    <p:extLst>
      <p:ext uri="{BB962C8B-B14F-4D97-AF65-F5344CB8AC3E}">
        <p14:creationId xmlns:p14="http://schemas.microsoft.com/office/powerpoint/2010/main" val="65638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606" y="3000240"/>
            <a:ext cx="11596254"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Education in </a:t>
            </a:r>
            <a:r>
              <a:rPr lang="en-GB" sz="2400" dirty="0" smtClean="0"/>
              <a:t>virtue</a:t>
            </a:r>
          </a:p>
          <a:p>
            <a:pPr marL="342900" indent="-342900">
              <a:buFont typeface="Arial" panose="020B0604020202020204" pitchFamily="34" charset="0"/>
              <a:buChar char="•"/>
            </a:pPr>
            <a:r>
              <a:rPr lang="en-GB" sz="2400" dirty="0" smtClean="0"/>
              <a:t>Religious understanding of the human person: loving myself.</a:t>
            </a:r>
          </a:p>
          <a:p>
            <a:pPr marL="342900" indent="-342900">
              <a:buFont typeface="Arial" panose="020B0604020202020204" pitchFamily="34" charset="0"/>
              <a:buChar char="•"/>
            </a:pPr>
            <a:r>
              <a:rPr lang="en-GB" sz="2400" dirty="0" smtClean="0"/>
              <a:t>Me, my body and my health  </a:t>
            </a:r>
          </a:p>
          <a:p>
            <a:pPr marL="342900" indent="-342900">
              <a:buFont typeface="Arial" panose="020B0604020202020204" pitchFamily="34" charset="0"/>
              <a:buChar char="•"/>
            </a:pPr>
            <a:r>
              <a:rPr lang="en-GB" sz="2400" dirty="0" smtClean="0"/>
              <a:t>Emotional wellbeing and attitudes </a:t>
            </a:r>
          </a:p>
          <a:p>
            <a:pPr marL="342900" indent="-342900">
              <a:buFont typeface="Arial" panose="020B0604020202020204" pitchFamily="34" charset="0"/>
              <a:buChar char="•"/>
            </a:pPr>
            <a:r>
              <a:rPr lang="en-GB" sz="2400" dirty="0" smtClean="0"/>
              <a:t>Life cycles and fertility </a:t>
            </a:r>
            <a:endParaRPr lang="en-GB" sz="2400" dirty="0"/>
          </a:p>
        </p:txBody>
      </p:sp>
      <p:grpSp>
        <p:nvGrpSpPr>
          <p:cNvPr id="6" name="Group 5"/>
          <p:cNvGrpSpPr/>
          <p:nvPr/>
        </p:nvGrpSpPr>
        <p:grpSpPr>
          <a:xfrm>
            <a:off x="437606" y="982661"/>
            <a:ext cx="1765767" cy="1430271"/>
            <a:chOff x="1299" y="12299"/>
            <a:chExt cx="1765767" cy="1430271"/>
          </a:xfrm>
        </p:grpSpPr>
        <p:sp>
          <p:nvSpPr>
            <p:cNvPr id="7" name="Rounded Rectangle 6"/>
            <p:cNvSpPr/>
            <p:nvPr/>
          </p:nvSpPr>
          <p:spPr>
            <a:xfrm>
              <a:off x="1299" y="12299"/>
              <a:ext cx="1765767" cy="14302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71119" y="82119"/>
              <a:ext cx="1626127" cy="1290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Created and loved by God </a:t>
              </a:r>
              <a:endParaRPr lang="en-US" sz="2400" kern="1200" dirty="0"/>
            </a:p>
          </p:txBody>
        </p:sp>
      </p:grpSp>
      <p:sp>
        <p:nvSpPr>
          <p:cNvPr id="12" name="Round Same Side Corner Rectangle 4"/>
          <p:cNvSpPr txBox="1"/>
          <p:nvPr/>
        </p:nvSpPr>
        <p:spPr>
          <a:xfrm>
            <a:off x="2203373" y="992583"/>
            <a:ext cx="9560823" cy="1420349"/>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0"/>
            <a:r>
              <a:rPr lang="en-GB" sz="2400" dirty="0"/>
              <a:t>The Christian imperative to love self, made in the image and likeness of God, shows an understanding of the importance of valuing and understanding oneself as the basis for personal relationships</a:t>
            </a:r>
            <a:r>
              <a:rPr lang="en-GB" dirty="0"/>
              <a:t>.</a:t>
            </a:r>
            <a:endParaRPr lang="en-US" sz="2400" dirty="0"/>
          </a:p>
        </p:txBody>
      </p:sp>
    </p:spTree>
    <p:extLst>
      <p:ext uri="{BB962C8B-B14F-4D97-AF65-F5344CB8AC3E}">
        <p14:creationId xmlns:p14="http://schemas.microsoft.com/office/powerpoint/2010/main" val="1039437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t>
            </a:r>
            <a:endParaRPr lang="en-GB" dirty="0"/>
          </a:p>
        </p:txBody>
      </p:sp>
      <p:sp>
        <p:nvSpPr>
          <p:cNvPr id="3" name="Content Placeholder 2"/>
          <p:cNvSpPr>
            <a:spLocks noGrp="1"/>
          </p:cNvSpPr>
          <p:nvPr>
            <p:ph idx="1"/>
          </p:nvPr>
        </p:nvSpPr>
        <p:spPr/>
        <p:txBody>
          <a:bodyPr/>
          <a:lstStyle/>
          <a:p>
            <a:r>
              <a:rPr lang="en-GB" dirty="0" smtClean="0"/>
              <a:t>To explore why RSE is important</a:t>
            </a:r>
            <a:r>
              <a:rPr lang="en-GB" dirty="0"/>
              <a:t>.</a:t>
            </a:r>
            <a:r>
              <a:rPr lang="en-GB" dirty="0" smtClean="0"/>
              <a:t> </a:t>
            </a:r>
          </a:p>
          <a:p>
            <a:r>
              <a:rPr lang="en-GB" dirty="0" smtClean="0"/>
              <a:t>To share the statutory requirement of RSE coming into place in September 2020.  </a:t>
            </a:r>
          </a:p>
          <a:p>
            <a:r>
              <a:rPr lang="en-GB" dirty="0" smtClean="0"/>
              <a:t>To explain what the statutory changes are to RSE provision. </a:t>
            </a:r>
          </a:p>
          <a:p>
            <a:r>
              <a:rPr lang="en-GB" dirty="0" smtClean="0"/>
              <a:t>To share the Curriculum and supporting documents from the Catholic Education Service.</a:t>
            </a:r>
          </a:p>
          <a:p>
            <a:r>
              <a:rPr lang="en-GB" dirty="0" smtClean="0"/>
              <a:t>To explain the timeline of implementation in our school</a:t>
            </a:r>
            <a:r>
              <a:rPr lang="en-GB" dirty="0" smtClean="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2316123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23326" y="1190344"/>
            <a:ext cx="1623919" cy="1791949"/>
          </a:xfrm>
          <a:prstGeom prst="rect">
            <a:avLst/>
          </a:prstGeom>
        </p:spPr>
      </p:pic>
      <p:grpSp>
        <p:nvGrpSpPr>
          <p:cNvPr id="5" name="Group 4"/>
          <p:cNvGrpSpPr/>
          <p:nvPr/>
        </p:nvGrpSpPr>
        <p:grpSpPr>
          <a:xfrm>
            <a:off x="1936579" y="1219590"/>
            <a:ext cx="9931513" cy="1765339"/>
            <a:chOff x="1776220" y="2818305"/>
            <a:chExt cx="9931513" cy="2036581"/>
          </a:xfrm>
        </p:grpSpPr>
        <p:sp>
          <p:nvSpPr>
            <p:cNvPr id="6" name="Round Same Side Corner Rectangle 5"/>
            <p:cNvSpPr/>
            <p:nvPr/>
          </p:nvSpPr>
          <p:spPr>
            <a:xfrm rot="5400000">
              <a:off x="5723686" y="-1129161"/>
              <a:ext cx="2036581" cy="993151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ound Same Side Corner Rectangle 4"/>
            <p:cNvSpPr txBox="1"/>
            <p:nvPr/>
          </p:nvSpPr>
          <p:spPr>
            <a:xfrm>
              <a:off x="1776220" y="2899331"/>
              <a:ext cx="9832095" cy="18377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889000">
                <a:lnSpc>
                  <a:spcPct val="90000"/>
                </a:lnSpc>
                <a:spcBef>
                  <a:spcPct val="0"/>
                </a:spcBef>
                <a:spcAft>
                  <a:spcPct val="15000"/>
                </a:spcAft>
              </a:pPr>
              <a:r>
                <a:rPr lang="en-GB" sz="2400" kern="1200" dirty="0" smtClean="0"/>
                <a:t>Human beings are relational by nature and live in the wider community. Through our exchange with others, our mutual service and through dialogue, we attempt to proclaim and extend the Kingdom of God for the good of individuals and the good of society.</a:t>
              </a:r>
              <a:endParaRPr lang="en-US" sz="2400" kern="1200" dirty="0"/>
            </a:p>
          </p:txBody>
        </p:sp>
      </p:grpSp>
      <p:sp>
        <p:nvSpPr>
          <p:cNvPr id="8" name="TextBox 7"/>
          <p:cNvSpPr txBox="1"/>
          <p:nvPr/>
        </p:nvSpPr>
        <p:spPr>
          <a:xfrm>
            <a:off x="423326" y="3444685"/>
            <a:ext cx="10805160"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Education in virtue</a:t>
            </a:r>
          </a:p>
          <a:p>
            <a:pPr marL="457200" indent="-457200">
              <a:buFont typeface="Arial" panose="020B0604020202020204" pitchFamily="34" charset="0"/>
              <a:buChar char="•"/>
            </a:pPr>
            <a:r>
              <a:rPr lang="en-GB" sz="2800" dirty="0" smtClean="0"/>
              <a:t>Religious </a:t>
            </a:r>
            <a:r>
              <a:rPr lang="en-GB" sz="2800" dirty="0"/>
              <a:t>understanding of </a:t>
            </a:r>
            <a:r>
              <a:rPr lang="en-GB" sz="2800" dirty="0" smtClean="0"/>
              <a:t>the importance human communities</a:t>
            </a:r>
          </a:p>
          <a:p>
            <a:pPr marL="457200" indent="-457200">
              <a:buFont typeface="Arial" panose="020B0604020202020204" pitchFamily="34" charset="0"/>
              <a:buChar char="•"/>
            </a:pPr>
            <a:r>
              <a:rPr lang="en-GB" sz="2800" dirty="0" smtClean="0"/>
              <a:t>Living in the wider world</a:t>
            </a:r>
            <a:endParaRPr lang="en-GB" sz="2800" dirty="0"/>
          </a:p>
        </p:txBody>
      </p:sp>
    </p:spTree>
    <p:extLst>
      <p:ext uri="{BB962C8B-B14F-4D97-AF65-F5344CB8AC3E}">
        <p14:creationId xmlns:p14="http://schemas.microsoft.com/office/powerpoint/2010/main" val="3492302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95" y="476656"/>
            <a:ext cx="10515600" cy="1029207"/>
          </a:xfrm>
        </p:spPr>
        <p:style>
          <a:lnRef idx="1">
            <a:schemeClr val="accent1"/>
          </a:lnRef>
          <a:fillRef idx="2">
            <a:schemeClr val="accent1"/>
          </a:fillRef>
          <a:effectRef idx="1">
            <a:schemeClr val="accent1"/>
          </a:effectRef>
          <a:fontRef idx="minor">
            <a:schemeClr val="dk1"/>
          </a:fontRef>
        </p:style>
        <p:txBody>
          <a:bodyPr>
            <a:normAutofit/>
          </a:bodyPr>
          <a:lstStyle/>
          <a:p>
            <a:r>
              <a:rPr lang="en-GB" b="1" dirty="0" smtClean="0"/>
              <a:t>Education in Virtue </a:t>
            </a:r>
            <a:endParaRPr lang="en-GB" b="1" dirty="0"/>
          </a:p>
        </p:txBody>
      </p:sp>
      <p:sp>
        <p:nvSpPr>
          <p:cNvPr id="3" name="Content Placeholder 2"/>
          <p:cNvSpPr>
            <a:spLocks noGrp="1"/>
          </p:cNvSpPr>
          <p:nvPr>
            <p:ph idx="1"/>
          </p:nvPr>
        </p:nvSpPr>
        <p:spPr>
          <a:xfrm>
            <a:off x="838200" y="1745879"/>
            <a:ext cx="10515600" cy="4351338"/>
          </a:xfrm>
        </p:spPr>
        <p:txBody>
          <a:bodyPr/>
          <a:lstStyle/>
          <a:p>
            <a:pPr marL="0" indent="0">
              <a:buNone/>
            </a:pPr>
            <a:r>
              <a:rPr lang="en-GB" dirty="0"/>
              <a:t>Each theme begins with a statement of the virtues which are necessary to living well in relationship with others and these virtues </a:t>
            </a:r>
            <a:r>
              <a:rPr lang="en-GB" b="1" dirty="0"/>
              <a:t>should underpin the </a:t>
            </a:r>
            <a:r>
              <a:rPr lang="en-GB" b="1" dirty="0" smtClean="0"/>
              <a:t>teach habits </a:t>
            </a:r>
            <a:r>
              <a:rPr lang="en-GB" b="1" dirty="0"/>
              <a:t>which are learned from </a:t>
            </a:r>
            <a:r>
              <a:rPr lang="en-GB" b="1" dirty="0" smtClean="0"/>
              <a:t>experiencing </a:t>
            </a:r>
            <a:r>
              <a:rPr lang="en-GB" b="1" dirty="0"/>
              <a:t>but also should emerge as a consequence of it</a:t>
            </a:r>
            <a:r>
              <a:rPr lang="en-GB" dirty="0"/>
              <a:t>. Virtues </a:t>
            </a:r>
            <a:r>
              <a:rPr lang="en-GB" dirty="0" smtClean="0"/>
              <a:t>are, </a:t>
            </a:r>
            <a:r>
              <a:rPr lang="en-GB" dirty="0"/>
              <a:t>and are gained through imitation the same virtues being </a:t>
            </a:r>
            <a:r>
              <a:rPr lang="en-GB" b="1" dirty="0"/>
              <a:t>modelled by those who teach.</a:t>
            </a:r>
            <a:r>
              <a:rPr lang="en-GB" dirty="0"/>
              <a:t> They express the qualities of character that schools </a:t>
            </a:r>
            <a:r>
              <a:rPr lang="en-GB" b="1" dirty="0"/>
              <a:t>should seek to develop in their pupils,</a:t>
            </a:r>
            <a:r>
              <a:rPr lang="en-GB" dirty="0"/>
              <a:t> through their exemplification by the whole community of which the pupils are a part. These virtues reflect our Christian tradition but they are also, of course, fundamental human virtues which are universally shared</a:t>
            </a:r>
          </a:p>
        </p:txBody>
      </p:sp>
      <p:sp>
        <p:nvSpPr>
          <p:cNvPr id="4" name="Rectangle 3"/>
          <p:cNvSpPr/>
          <p:nvPr/>
        </p:nvSpPr>
        <p:spPr>
          <a:xfrm>
            <a:off x="9318837" y="6240453"/>
            <a:ext cx="2542684" cy="369332"/>
          </a:xfrm>
          <a:prstGeom prst="rect">
            <a:avLst/>
          </a:prstGeom>
        </p:spPr>
        <p:txBody>
          <a:bodyPr wrap="none">
            <a:spAutoFit/>
          </a:bodyPr>
          <a:lstStyle/>
          <a:p>
            <a:r>
              <a:rPr lang="en-GB" i="1" dirty="0"/>
              <a:t>Model Curriculum page </a:t>
            </a:r>
            <a:r>
              <a:rPr lang="en-GB" i="1" dirty="0" smtClean="0"/>
              <a:t>2</a:t>
            </a:r>
            <a:endParaRPr lang="en-GB" i="1" dirty="0"/>
          </a:p>
        </p:txBody>
      </p:sp>
    </p:spTree>
    <p:extLst>
      <p:ext uri="{BB962C8B-B14F-4D97-AF65-F5344CB8AC3E}">
        <p14:creationId xmlns:p14="http://schemas.microsoft.com/office/powerpoint/2010/main" val="4271861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0EA492A-7086-4A72-86C5-6AF91899F5FC}"/>
              </a:ext>
            </a:extLst>
          </p:cNvPr>
          <p:cNvSpPr/>
          <p:nvPr/>
        </p:nvSpPr>
        <p:spPr>
          <a:xfrm>
            <a:off x="345689" y="1672691"/>
            <a:ext cx="11708780" cy="4893647"/>
          </a:xfrm>
          <a:prstGeom prst="rect">
            <a:avLst/>
          </a:prstGeom>
        </p:spPr>
        <p:txBody>
          <a:bodyPr wrap="square">
            <a:spAutoFit/>
          </a:bodyPr>
          <a:lstStyle/>
          <a:p>
            <a:pPr marL="285750" indent="-285750">
              <a:buFont typeface="Arial" panose="020B0604020202020204" pitchFamily="34" charset="0"/>
              <a:buChar char="•"/>
            </a:pPr>
            <a:r>
              <a:rPr lang="en-US" sz="2400" dirty="0"/>
              <a:t>Discerning and mindful human beings willing to participate as positive citizens </a:t>
            </a:r>
          </a:p>
          <a:p>
            <a:pPr marL="285750" indent="-285750">
              <a:buFont typeface="Arial" panose="020B0604020202020204" pitchFamily="34" charset="0"/>
              <a:buChar char="•"/>
            </a:pPr>
            <a:r>
              <a:rPr lang="en-US" sz="2400" dirty="0"/>
              <a:t>Solution-focused individuals – knowing how and when to solve their own problems, and when to seek help </a:t>
            </a:r>
          </a:p>
          <a:p>
            <a:pPr marL="285750" indent="-285750">
              <a:buFont typeface="Arial" panose="020B0604020202020204" pitchFamily="34" charset="0"/>
              <a:buChar char="•"/>
            </a:pPr>
            <a:r>
              <a:rPr lang="en-US" sz="2400" dirty="0"/>
              <a:t>Resilient, caring people – caring for self and others </a:t>
            </a:r>
          </a:p>
          <a:p>
            <a:pPr marL="285750" indent="-285750">
              <a:buFont typeface="Arial" panose="020B0604020202020204" pitchFamily="34" charset="0"/>
              <a:buChar char="•"/>
            </a:pPr>
            <a:r>
              <a:rPr lang="en-US" sz="2400" dirty="0"/>
              <a:t>Questioning and challenging minds that want to learn </a:t>
            </a:r>
          </a:p>
          <a:p>
            <a:pPr marL="285750" indent="-285750">
              <a:buFont typeface="Arial" panose="020B0604020202020204" pitchFamily="34" charset="0"/>
              <a:buChar char="•"/>
            </a:pPr>
            <a:r>
              <a:rPr lang="en-US" sz="2400" dirty="0"/>
              <a:t>Self-knowledge for self-efficacy </a:t>
            </a:r>
          </a:p>
          <a:p>
            <a:pPr marL="285750" indent="-285750">
              <a:buFont typeface="Arial" panose="020B0604020202020204" pitchFamily="34" charset="0"/>
              <a:buChar char="•"/>
            </a:pPr>
            <a:r>
              <a:rPr lang="en-US" sz="2400" dirty="0"/>
              <a:t>Emotionally literate individuals </a:t>
            </a:r>
          </a:p>
          <a:p>
            <a:pPr marL="285750" indent="-285750">
              <a:buFont typeface="Arial" panose="020B0604020202020204" pitchFamily="34" charset="0"/>
              <a:buChar char="•"/>
            </a:pPr>
            <a:r>
              <a:rPr lang="en-US" sz="2400" dirty="0"/>
              <a:t>Exploration skills – looking for their own answers</a:t>
            </a:r>
          </a:p>
          <a:p>
            <a:endParaRPr lang="en-US" sz="2400" dirty="0"/>
          </a:p>
          <a:p>
            <a:pPr algn="ctr"/>
            <a:r>
              <a:rPr lang="en-US" sz="2400" b="1" dirty="0"/>
              <a:t>Through this program, we can be confident that a focus on well-being and mental health not only enables us to provide a healthy and happy school environment for students and staff, and prepare the citizens of tomorrow with sound character and values, but also directly supports their more immediate mission: the promotion of effective learning.</a:t>
            </a:r>
          </a:p>
        </p:txBody>
      </p:sp>
      <p:sp>
        <p:nvSpPr>
          <p:cNvPr id="3" name="Rectangle 2">
            <a:extLst>
              <a:ext uri="{FF2B5EF4-FFF2-40B4-BE49-F238E27FC236}">
                <a16:creationId xmlns="" xmlns:a16="http://schemas.microsoft.com/office/drawing/2014/main" id="{29F53E9D-55BC-453F-8666-1A191AD1A032}"/>
              </a:ext>
            </a:extLst>
          </p:cNvPr>
          <p:cNvSpPr/>
          <p:nvPr/>
        </p:nvSpPr>
        <p:spPr>
          <a:xfrm>
            <a:off x="2449109" y="372083"/>
            <a:ext cx="7059048" cy="954107"/>
          </a:xfrm>
          <a:prstGeom prst="rect">
            <a:avLst/>
          </a:prstGeom>
        </p:spPr>
        <p:txBody>
          <a:bodyPr wrap="none">
            <a:spAutoFit/>
          </a:bodyPr>
          <a:lstStyle/>
          <a:p>
            <a:pPr algn="ctr"/>
            <a:r>
              <a:rPr lang="en-US" sz="2800" b="1" dirty="0"/>
              <a:t>The Outcome: </a:t>
            </a:r>
          </a:p>
          <a:p>
            <a:pPr algn="ctr"/>
            <a:r>
              <a:rPr lang="en-US" sz="2800" b="1" dirty="0"/>
              <a:t>what can you expect from students and staff? </a:t>
            </a:r>
          </a:p>
        </p:txBody>
      </p:sp>
    </p:spTree>
    <p:extLst>
      <p:ext uri="{BB962C8B-B14F-4D97-AF65-F5344CB8AC3E}">
        <p14:creationId xmlns:p14="http://schemas.microsoft.com/office/powerpoint/2010/main" val="3106533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1314"/>
            <a:ext cx="10515600" cy="4351338"/>
          </a:xfrm>
        </p:spPr>
        <p:txBody>
          <a:bodyPr/>
          <a:lstStyle/>
          <a:p>
            <a:endParaRPr lang="en-GB" dirty="0"/>
          </a:p>
          <a:p>
            <a:r>
              <a:rPr lang="en-GB" dirty="0"/>
              <a:t>Parents</a:t>
            </a:r>
          </a:p>
          <a:p>
            <a:r>
              <a:rPr lang="en-GB" dirty="0"/>
              <a:t>Governors</a:t>
            </a:r>
          </a:p>
          <a:p>
            <a:r>
              <a:rPr lang="en-GB" dirty="0"/>
              <a:t>Headteacher</a:t>
            </a:r>
          </a:p>
          <a:p>
            <a:r>
              <a:rPr lang="en-GB" dirty="0"/>
              <a:t>Teachers and other staff</a:t>
            </a:r>
          </a:p>
          <a:p>
            <a:r>
              <a:rPr lang="en-GB" dirty="0"/>
              <a:t>Visitors and external speakers </a:t>
            </a:r>
          </a:p>
          <a:p>
            <a:r>
              <a:rPr lang="en-GB" dirty="0"/>
              <a:t>Parish and diocese </a:t>
            </a:r>
          </a:p>
          <a:p>
            <a:endParaRPr lang="en-GB" dirty="0"/>
          </a:p>
        </p:txBody>
      </p:sp>
      <p:sp>
        <p:nvSpPr>
          <p:cNvPr id="4" name="Title 1"/>
          <p:cNvSpPr>
            <a:spLocks noGrp="1"/>
          </p:cNvSpPr>
          <p:nvPr>
            <p:ph type="title"/>
          </p:nvPr>
        </p:nvSpPr>
        <p:spPr>
          <a:xfrm>
            <a:off x="838200" y="457594"/>
            <a:ext cx="10515600" cy="948286"/>
          </a:xfrm>
        </p:spPr>
        <p:style>
          <a:lnRef idx="2">
            <a:schemeClr val="accent1"/>
          </a:lnRef>
          <a:fillRef idx="1">
            <a:schemeClr val="lt1"/>
          </a:fillRef>
          <a:effectRef idx="0">
            <a:schemeClr val="accent1"/>
          </a:effectRef>
          <a:fontRef idx="minor">
            <a:schemeClr val="dk1"/>
          </a:fontRef>
        </p:style>
        <p:txBody>
          <a:bodyPr>
            <a:normAutofit/>
          </a:bodyPr>
          <a:lstStyle/>
          <a:p>
            <a:r>
              <a:rPr lang="en-GB" dirty="0"/>
              <a:t>Who is responsible for teaching </a:t>
            </a:r>
            <a:r>
              <a:rPr lang="en-GB" dirty="0" smtClean="0"/>
              <a:t>RSE?</a:t>
            </a:r>
            <a:endParaRPr lang="en-GB" dirty="0"/>
          </a:p>
        </p:txBody>
      </p:sp>
      <p:pic>
        <p:nvPicPr>
          <p:cNvPr id="4098" name="Picture 2" descr="10339cb1-140f-48c9-ac5f-1440e64bb902@GBRP265"/>
          <p:cNvPicPr>
            <a:picLocks noChangeAspect="1" noChangeArrowheads="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4361" t="4965" r="4682" b="7588"/>
          <a:stretch/>
        </p:blipFill>
        <p:spPr bwMode="auto">
          <a:xfrm rot="5400000">
            <a:off x="7570147" y="2393310"/>
            <a:ext cx="4396906" cy="31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0307" y="5853797"/>
            <a:ext cx="7573108" cy="646331"/>
          </a:xfrm>
          <a:prstGeom prst="rect">
            <a:avLst/>
          </a:prstGeom>
        </p:spPr>
        <p:txBody>
          <a:bodyPr wrap="square">
            <a:spAutoFit/>
          </a:bodyPr>
          <a:lstStyle/>
          <a:p>
            <a:r>
              <a:rPr lang="en-GB" dirty="0">
                <a:hlinkClick r:id="rId5"/>
              </a:rPr>
              <a:t>https</a:t>
            </a:r>
            <a:r>
              <a:rPr lang="en-GB">
                <a:hlinkClick r:id="rId5"/>
              </a:rPr>
              <a:t>://</a:t>
            </a:r>
            <a:r>
              <a:rPr lang="en-GB" smtClean="0">
                <a:hlinkClick r:id="rId5"/>
              </a:rPr>
              <a:t>www.catholiceducation.org.uk/schools/relationship-sex-education</a:t>
            </a:r>
            <a:endParaRPr lang="en-GB" smtClean="0"/>
          </a:p>
          <a:p>
            <a:endParaRPr lang="en-GB" dirty="0"/>
          </a:p>
        </p:txBody>
      </p:sp>
    </p:spTree>
    <p:extLst>
      <p:ext uri="{BB962C8B-B14F-4D97-AF65-F5344CB8AC3E}">
        <p14:creationId xmlns:p14="http://schemas.microsoft.com/office/powerpoint/2010/main" val="2403805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Partnership with parents</a:t>
            </a:r>
            <a:br>
              <a:rPr lang="en-GB" dirty="0" smtClean="0"/>
            </a:br>
            <a:endParaRPr lang="en-GB" dirty="0"/>
          </a:p>
        </p:txBody>
      </p:sp>
      <p:sp>
        <p:nvSpPr>
          <p:cNvPr id="3" name="Content Placeholder 2"/>
          <p:cNvSpPr>
            <a:spLocks noGrp="1"/>
          </p:cNvSpPr>
          <p:nvPr>
            <p:ph idx="1"/>
          </p:nvPr>
        </p:nvSpPr>
        <p:spPr>
          <a:xfrm>
            <a:off x="410183" y="1690688"/>
            <a:ext cx="5815519" cy="2677655"/>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GB" dirty="0" smtClean="0"/>
              <a:t>Primary educators of children </a:t>
            </a:r>
          </a:p>
          <a:p>
            <a:r>
              <a:rPr lang="en-GB" dirty="0" smtClean="0"/>
              <a:t>Unique knowledge of your children </a:t>
            </a:r>
          </a:p>
          <a:p>
            <a:r>
              <a:rPr lang="en-GB" dirty="0" smtClean="0"/>
              <a:t>Ability to have regular conversations</a:t>
            </a:r>
          </a:p>
          <a:p>
            <a:r>
              <a:rPr lang="en-GB" dirty="0" smtClean="0"/>
              <a:t>Impart our shared values. </a:t>
            </a:r>
          </a:p>
          <a:p>
            <a:r>
              <a:rPr lang="en-GB" dirty="0" smtClean="0"/>
              <a:t>Teach along side the school.</a:t>
            </a:r>
          </a:p>
          <a:p>
            <a:r>
              <a:rPr lang="en-GB" dirty="0" smtClean="0"/>
              <a:t> </a:t>
            </a:r>
            <a:r>
              <a:rPr lang="en-GB" dirty="0"/>
              <a:t>RSE most effective when reinforced at </a:t>
            </a:r>
            <a:r>
              <a:rPr lang="en-GB" dirty="0" smtClean="0"/>
              <a:t>home</a:t>
            </a:r>
            <a:r>
              <a:rPr lang="en-GB" dirty="0"/>
              <a:t> </a:t>
            </a:r>
            <a:r>
              <a:rPr lang="en-GB" dirty="0" smtClean="0"/>
              <a:t>and elsewhere.</a:t>
            </a:r>
            <a:endParaRPr lang="en-GB" dirty="0"/>
          </a:p>
          <a:p>
            <a:endParaRPr lang="en-GB" dirty="0"/>
          </a:p>
        </p:txBody>
      </p:sp>
      <p:sp>
        <p:nvSpPr>
          <p:cNvPr id="4" name="TextBox 3"/>
          <p:cNvSpPr txBox="1"/>
          <p:nvPr/>
        </p:nvSpPr>
        <p:spPr>
          <a:xfrm>
            <a:off x="6741268" y="1690687"/>
            <a:ext cx="4953000" cy="24929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GB" sz="2600" dirty="0" smtClean="0"/>
              <a:t>Some parents find it difficult or lack confidence. </a:t>
            </a:r>
          </a:p>
          <a:p>
            <a:pPr marL="457200" indent="-457200">
              <a:buFont typeface="Arial" panose="020B0604020202020204" pitchFamily="34" charset="0"/>
              <a:buChar char="•"/>
            </a:pPr>
            <a:r>
              <a:rPr lang="en-GB" sz="2600" dirty="0" smtClean="0"/>
              <a:t>Some homes are unable to provide this.</a:t>
            </a:r>
          </a:p>
          <a:p>
            <a:pPr marL="457200" indent="-457200">
              <a:buFont typeface="Arial" panose="020B0604020202020204" pitchFamily="34" charset="0"/>
              <a:buChar char="•"/>
            </a:pPr>
            <a:r>
              <a:rPr lang="en-GB" sz="2600" dirty="0" smtClean="0"/>
              <a:t>Some children prefer these conversations outside the home</a:t>
            </a:r>
            <a:endParaRPr lang="en-GB" sz="2600" dirty="0"/>
          </a:p>
        </p:txBody>
      </p:sp>
    </p:spTree>
    <p:extLst>
      <p:ext uri="{BB962C8B-B14F-4D97-AF65-F5344CB8AC3E}">
        <p14:creationId xmlns:p14="http://schemas.microsoft.com/office/powerpoint/2010/main" val="10510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 y="0"/>
            <a:ext cx="10515600" cy="1325563"/>
          </a:xfrm>
        </p:spPr>
        <p:txBody>
          <a:bodyPr/>
          <a:lstStyle/>
          <a:p>
            <a:r>
              <a:rPr lang="en-GB" b="1" dirty="0" err="1" smtClean="0"/>
              <a:t>DfE</a:t>
            </a:r>
            <a:r>
              <a:rPr lang="en-GB" b="1" dirty="0" smtClean="0"/>
              <a:t>- Parents rights </a:t>
            </a:r>
            <a:endParaRPr lang="en-GB" b="1" dirty="0"/>
          </a:p>
        </p:txBody>
      </p:sp>
      <p:sp>
        <p:nvSpPr>
          <p:cNvPr id="3" name="Content Placeholder 2"/>
          <p:cNvSpPr>
            <a:spLocks noGrp="1"/>
          </p:cNvSpPr>
          <p:nvPr>
            <p:ph idx="1"/>
          </p:nvPr>
        </p:nvSpPr>
        <p:spPr>
          <a:xfrm>
            <a:off x="340360" y="1056640"/>
            <a:ext cx="11551920" cy="6197600"/>
          </a:xfrm>
        </p:spPr>
        <p:txBody>
          <a:bodyPr>
            <a:normAutofit fontScale="55000" lnSpcReduction="20000"/>
          </a:bodyPr>
          <a:lstStyle/>
          <a:p>
            <a:pPr marL="0" indent="0">
              <a:lnSpc>
                <a:spcPct val="120000"/>
              </a:lnSpc>
              <a:buNone/>
            </a:pPr>
            <a:r>
              <a:rPr lang="en-GB" sz="4500" dirty="0" smtClean="0"/>
              <a:t>The important lessons you teach your child about healthy relationships, looking after themselves and staying safe, are respected and valued under this new curriculum.</a:t>
            </a:r>
          </a:p>
          <a:p>
            <a:pPr marL="0" indent="0">
              <a:lnSpc>
                <a:spcPct val="120000"/>
              </a:lnSpc>
              <a:buNone/>
            </a:pPr>
            <a:r>
              <a:rPr lang="en-GB" sz="4500" dirty="0" smtClean="0"/>
              <a:t>Teaching at school will complement and reinforce the lessons you teach your child as they grow up. </a:t>
            </a:r>
          </a:p>
          <a:p>
            <a:pPr marL="0" indent="0">
              <a:lnSpc>
                <a:spcPct val="120000"/>
              </a:lnSpc>
              <a:buNone/>
            </a:pPr>
            <a:r>
              <a:rPr lang="en-GB" sz="4500" dirty="0" smtClean="0"/>
              <a:t>Your child’s school is required to consult with you when developing and renewing their policies on Relationships Education. These policies must be published online and be available to anybody free of charge.</a:t>
            </a:r>
          </a:p>
          <a:p>
            <a:pPr marL="0" indent="0">
              <a:lnSpc>
                <a:spcPct val="120000"/>
              </a:lnSpc>
              <a:buNone/>
            </a:pPr>
            <a:r>
              <a:rPr lang="en-GB" sz="4500" dirty="0"/>
              <a:t>You can express your opinion, and this will help your child’s school decide how and when to cover the content of the statutory guidance. It may also help them decide whether to teach additional non-statutory content. </a:t>
            </a:r>
          </a:p>
          <a:p>
            <a:pPr marL="0" indent="0">
              <a:lnSpc>
                <a:spcPct val="120000"/>
              </a:lnSpc>
              <a:buNone/>
            </a:pPr>
            <a:r>
              <a:rPr lang="en-GB" sz="4500" dirty="0"/>
              <a:t>Schools are required to ensure their teaching reflects the age and religious background of their pupils. </a:t>
            </a:r>
          </a:p>
          <a:p>
            <a:pPr marL="0" indent="0">
              <a:buNone/>
            </a:pPr>
            <a:r>
              <a:rPr lang="en-GB" dirty="0" smtClean="0"/>
              <a:t> </a:t>
            </a:r>
          </a:p>
          <a:p>
            <a:pPr marL="0" indent="0">
              <a:buNone/>
            </a:pPr>
            <a:r>
              <a:rPr lang="en-GB" dirty="0" smtClean="0"/>
              <a:t> </a:t>
            </a:r>
            <a:endParaRPr lang="en-GB" dirty="0"/>
          </a:p>
        </p:txBody>
      </p:sp>
    </p:spTree>
    <p:extLst>
      <p:ext uri="{BB962C8B-B14F-4D97-AF65-F5344CB8AC3E}">
        <p14:creationId xmlns:p14="http://schemas.microsoft.com/office/powerpoint/2010/main" val="3343581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37310"/>
            <a:ext cx="10515600" cy="1325563"/>
          </a:xfrm>
        </p:spPr>
        <p:txBody>
          <a:bodyPr/>
          <a:lstStyle/>
          <a:p>
            <a:r>
              <a:rPr lang="en-GB" b="1" dirty="0" err="1" smtClean="0"/>
              <a:t>DfE</a:t>
            </a:r>
            <a:r>
              <a:rPr lang="en-GB" b="1" dirty="0" smtClean="0"/>
              <a:t> - Right </a:t>
            </a:r>
            <a:r>
              <a:rPr lang="en-GB" b="1" dirty="0"/>
              <a:t>to withdraw your </a:t>
            </a:r>
            <a:r>
              <a:rPr lang="en-GB" b="1" dirty="0" smtClean="0"/>
              <a:t>child- Primary  </a:t>
            </a:r>
            <a:r>
              <a:rPr lang="en-GB" dirty="0"/>
              <a:t/>
            </a:r>
            <a:br>
              <a:rPr lang="en-GB" dirty="0"/>
            </a:br>
            <a:endParaRPr lang="en-GB" dirty="0"/>
          </a:p>
        </p:txBody>
      </p:sp>
      <p:sp>
        <p:nvSpPr>
          <p:cNvPr id="3" name="Content Placeholder 2"/>
          <p:cNvSpPr>
            <a:spLocks noGrp="1"/>
          </p:cNvSpPr>
          <p:nvPr>
            <p:ph idx="1"/>
          </p:nvPr>
        </p:nvSpPr>
        <p:spPr>
          <a:xfrm>
            <a:off x="360680" y="1187812"/>
            <a:ext cx="11607800" cy="5406028"/>
          </a:xfrm>
        </p:spPr>
        <p:txBody>
          <a:bodyPr>
            <a:normAutofit fontScale="92500" lnSpcReduction="10000"/>
          </a:bodyPr>
          <a:lstStyle/>
          <a:p>
            <a:pPr marL="0" indent="0" algn="just">
              <a:lnSpc>
                <a:spcPct val="100000"/>
              </a:lnSpc>
              <a:buNone/>
            </a:pPr>
            <a:r>
              <a:rPr lang="en-GB" dirty="0" smtClean="0"/>
              <a:t>You </a:t>
            </a:r>
            <a:r>
              <a:rPr lang="en-GB" dirty="0"/>
              <a:t>cannot withdraw your child </a:t>
            </a:r>
            <a:r>
              <a:rPr lang="en-GB" dirty="0" smtClean="0"/>
              <a:t>from Relationships </a:t>
            </a:r>
            <a:r>
              <a:rPr lang="en-GB" dirty="0"/>
              <a:t>Education because it is important that all children receive this content, covering topics such as friendships and how to stay safe. </a:t>
            </a:r>
          </a:p>
          <a:p>
            <a:pPr marL="0" indent="0" algn="just">
              <a:lnSpc>
                <a:spcPct val="100000"/>
              </a:lnSpc>
              <a:buNone/>
            </a:pPr>
            <a:r>
              <a:rPr lang="en-GB" u="sng" dirty="0"/>
              <a:t>P</a:t>
            </a:r>
            <a:r>
              <a:rPr lang="en-GB" u="sng" dirty="0" smtClean="0"/>
              <a:t>arents of Year 6 pupils have always been welcomed to attend a meeting in the Summer Term, at St. Edmund’s,  before they leave the security of Primary School to prepare them for the transition to Secondary. We have always shared the materials that are used with the pupils and asked parents to share their questions or concerns.  </a:t>
            </a:r>
          </a:p>
          <a:p>
            <a:pPr marL="0" indent="0" algn="just">
              <a:lnSpc>
                <a:spcPct val="100000"/>
              </a:lnSpc>
              <a:buNone/>
            </a:pPr>
            <a:r>
              <a:rPr lang="en-GB" u="sng" dirty="0" smtClean="0"/>
              <a:t>ALL PARENTS are always welcome to look at and discuss any aspect of the Curriculum.</a:t>
            </a:r>
          </a:p>
          <a:p>
            <a:pPr marL="0" indent="0" algn="just">
              <a:lnSpc>
                <a:spcPct val="100000"/>
              </a:lnSpc>
              <a:buNone/>
            </a:pPr>
            <a:r>
              <a:rPr lang="en-GB" dirty="0" smtClean="0"/>
              <a:t>As a parent, if </a:t>
            </a:r>
            <a:r>
              <a:rPr lang="en-GB" dirty="0"/>
              <a:t>you do not want your child to take part in some or all of the </a:t>
            </a:r>
            <a:r>
              <a:rPr lang="en-GB" dirty="0" smtClean="0"/>
              <a:t>lessons you </a:t>
            </a:r>
            <a:r>
              <a:rPr lang="en-GB" dirty="0"/>
              <a:t>can ask that they are withdrawn. </a:t>
            </a:r>
            <a:endParaRPr lang="en-GB" dirty="0">
              <a:solidFill>
                <a:srgbClr val="FF0000"/>
              </a:solidFill>
            </a:endParaRPr>
          </a:p>
          <a:p>
            <a:pPr marL="0" indent="0" algn="just">
              <a:lnSpc>
                <a:spcPct val="100000"/>
              </a:lnSpc>
              <a:buNone/>
            </a:pPr>
            <a:r>
              <a:rPr lang="en-GB" dirty="0" smtClean="0"/>
              <a:t>The </a:t>
            </a:r>
            <a:r>
              <a:rPr lang="en-GB" dirty="0"/>
              <a:t>science curriculum in all maintained schools </a:t>
            </a:r>
            <a:r>
              <a:rPr lang="en-GB" dirty="0" smtClean="0"/>
              <a:t>includes </a:t>
            </a:r>
            <a:r>
              <a:rPr lang="en-GB" dirty="0"/>
              <a:t>content on human </a:t>
            </a:r>
            <a:r>
              <a:rPr lang="en-GB" dirty="0" smtClean="0"/>
              <a:t>development</a:t>
            </a:r>
            <a:r>
              <a:rPr lang="en-GB" dirty="0"/>
              <a:t>, including reproduction, which there is no right to withdraw from. </a:t>
            </a:r>
          </a:p>
        </p:txBody>
      </p:sp>
    </p:spTree>
    <p:extLst>
      <p:ext uri="{BB962C8B-B14F-4D97-AF65-F5344CB8AC3E}">
        <p14:creationId xmlns:p14="http://schemas.microsoft.com/office/powerpoint/2010/main" val="624764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1720840"/>
            <a:ext cx="11594123" cy="4524315"/>
          </a:xfrm>
          <a:prstGeom prst="rect">
            <a:avLst/>
          </a:prstGeom>
        </p:spPr>
        <p:txBody>
          <a:bodyPr wrap="square">
            <a:spAutoFit/>
          </a:bodyPr>
          <a:lstStyle/>
          <a:p>
            <a:r>
              <a:rPr lang="en-GB" sz="2400" dirty="0"/>
              <a:t>Learning alongside their classmates creates a supportive atmosphere and a shared understanding that these topics are relevant to all of </a:t>
            </a:r>
            <a:r>
              <a:rPr lang="en-GB" sz="2400" dirty="0" smtClean="0"/>
              <a:t>us.</a:t>
            </a:r>
          </a:p>
          <a:p>
            <a:endParaRPr lang="en-GB" sz="2400" dirty="0" smtClean="0"/>
          </a:p>
          <a:p>
            <a:pPr marL="342900" indent="-342900">
              <a:buFont typeface="Arial" pitchFamily="34" charset="0"/>
              <a:buChar char="•"/>
            </a:pPr>
            <a:r>
              <a:rPr lang="en-GB" sz="2400" dirty="0" smtClean="0"/>
              <a:t>Can </a:t>
            </a:r>
            <a:r>
              <a:rPr lang="en-GB" sz="2400" dirty="0"/>
              <a:t>help to encourage empathy and an understanding of the wider school community which supports our anti-bullying policy </a:t>
            </a:r>
            <a:endParaRPr lang="en-GB" sz="2400" dirty="0" smtClean="0"/>
          </a:p>
          <a:p>
            <a:r>
              <a:rPr lang="en-GB" sz="2400" dirty="0" smtClean="0"/>
              <a:t>• </a:t>
            </a:r>
            <a:r>
              <a:rPr lang="en-GB" sz="2400" dirty="0"/>
              <a:t>Creates a safe space to learn with ground rules as well as the usual class rules </a:t>
            </a:r>
            <a:endParaRPr lang="en-GB" sz="2400" dirty="0" smtClean="0"/>
          </a:p>
          <a:p>
            <a:r>
              <a:rPr lang="en-GB" sz="2400" dirty="0" smtClean="0"/>
              <a:t>• </a:t>
            </a:r>
            <a:r>
              <a:rPr lang="en-GB" sz="2400" dirty="0"/>
              <a:t>Lesson led by the class teacher who knows the children and understands their needs in terms of learning styles, additional support needed and finding out what their current understanding of a topic is </a:t>
            </a:r>
            <a:endParaRPr lang="en-GB" sz="2400" dirty="0" smtClean="0"/>
          </a:p>
          <a:p>
            <a:r>
              <a:rPr lang="en-GB" sz="2400" dirty="0" smtClean="0"/>
              <a:t>• </a:t>
            </a:r>
            <a:r>
              <a:rPr lang="en-GB" sz="2400" dirty="0"/>
              <a:t>Children are naturally curious and we feel that it is better to know they are getting accurate, up to date, age appropriate information rather than finding the answer to their questions by searching online, for example</a:t>
            </a:r>
          </a:p>
        </p:txBody>
      </p:sp>
      <p:sp>
        <p:nvSpPr>
          <p:cNvPr id="3" name="Rectangle 2"/>
          <p:cNvSpPr/>
          <p:nvPr/>
        </p:nvSpPr>
        <p:spPr>
          <a:xfrm>
            <a:off x="880136" y="489410"/>
            <a:ext cx="10245064" cy="646331"/>
          </a:xfrm>
          <a:prstGeom prst="rect">
            <a:avLst/>
          </a:prstGeom>
        </p:spPr>
        <p:txBody>
          <a:bodyPr wrap="square">
            <a:spAutoFit/>
          </a:bodyPr>
          <a:lstStyle/>
          <a:p>
            <a:r>
              <a:rPr lang="en-GB" sz="3600" b="1" dirty="0"/>
              <a:t>Benefits of children being part of lessons in school </a:t>
            </a:r>
          </a:p>
        </p:txBody>
      </p:sp>
    </p:spTree>
    <p:extLst>
      <p:ext uri="{BB962C8B-B14F-4D97-AF65-F5344CB8AC3E}">
        <p14:creationId xmlns:p14="http://schemas.microsoft.com/office/powerpoint/2010/main" val="385227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 Consultation </a:t>
            </a:r>
            <a:endParaRPr lang="en-GB" dirty="0"/>
          </a:p>
        </p:txBody>
      </p:sp>
      <p:sp>
        <p:nvSpPr>
          <p:cNvPr id="3" name="Content Placeholder 2"/>
          <p:cNvSpPr>
            <a:spLocks noGrp="1"/>
          </p:cNvSpPr>
          <p:nvPr>
            <p:ph idx="1"/>
          </p:nvPr>
        </p:nvSpPr>
        <p:spPr/>
        <p:txBody>
          <a:bodyPr/>
          <a:lstStyle/>
          <a:p>
            <a:pPr marL="0" indent="0">
              <a:buNone/>
            </a:pPr>
            <a:r>
              <a:rPr lang="en-GB" dirty="0" smtClean="0"/>
              <a:t>The </a:t>
            </a:r>
            <a:r>
              <a:rPr lang="en-GB" dirty="0"/>
              <a:t>school welcomes and will take account of and listen to </a:t>
            </a:r>
            <a:r>
              <a:rPr lang="en-GB" dirty="0" smtClean="0"/>
              <a:t>your views. </a:t>
            </a:r>
          </a:p>
          <a:p>
            <a:pPr marL="0" indent="0">
              <a:buNone/>
            </a:pPr>
            <a:r>
              <a:rPr lang="en-GB" dirty="0" smtClean="0"/>
              <a:t>Decisions </a:t>
            </a:r>
            <a:r>
              <a:rPr lang="en-GB" dirty="0"/>
              <a:t>will also be based on the needs of pupils, the views of staff and governors as well as compliance with legal requirements as set out in the </a:t>
            </a:r>
            <a:r>
              <a:rPr lang="en-GB" dirty="0" err="1"/>
              <a:t>DfE</a:t>
            </a:r>
            <a:r>
              <a:rPr lang="en-GB" dirty="0"/>
              <a:t> guidance and the Equalities Act </a:t>
            </a:r>
            <a:r>
              <a:rPr lang="en-GB" dirty="0" smtClean="0"/>
              <a:t>2010.</a:t>
            </a:r>
            <a:endParaRPr lang="en-GB" dirty="0"/>
          </a:p>
          <a:p>
            <a:pPr marL="0" indent="0">
              <a:buNone/>
            </a:pPr>
            <a:r>
              <a:rPr lang="en-GB" dirty="0"/>
              <a:t>U</a:t>
            </a:r>
            <a:r>
              <a:rPr lang="en-GB" dirty="0" smtClean="0"/>
              <a:t>ltimate </a:t>
            </a:r>
            <a:r>
              <a:rPr lang="en-GB" dirty="0"/>
              <a:t>decisions about the curriculum and policy will be up to the school.</a:t>
            </a:r>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1949460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91" y="1864530"/>
            <a:ext cx="10867293" cy="3970318"/>
          </a:xfrm>
          <a:prstGeom prst="rect">
            <a:avLst/>
          </a:prstGeom>
        </p:spPr>
        <p:txBody>
          <a:bodyPr wrap="square">
            <a:spAutoFit/>
          </a:bodyPr>
          <a:lstStyle/>
          <a:p>
            <a:r>
              <a:rPr lang="en-GB" sz="2800" dirty="0" smtClean="0"/>
              <a:t>This helps </a:t>
            </a:r>
            <a:r>
              <a:rPr lang="en-GB" sz="2800" dirty="0"/>
              <a:t>to support the following: </a:t>
            </a:r>
            <a:endParaRPr lang="en-GB" sz="2800" dirty="0" smtClean="0"/>
          </a:p>
          <a:p>
            <a:pPr marL="457200" indent="-457200">
              <a:buFont typeface="Arial" pitchFamily="34" charset="0"/>
              <a:buChar char="•"/>
            </a:pPr>
            <a:r>
              <a:rPr lang="en-GB" sz="2800" dirty="0" smtClean="0"/>
              <a:t>An </a:t>
            </a:r>
            <a:r>
              <a:rPr lang="en-GB" sz="2800" dirty="0"/>
              <a:t>acceptance that different faiths and beliefs should be tolerated and not the cause for prejudicial or discriminatory behaviour and to encourage further tolerance and harmony between different cultural traditions </a:t>
            </a:r>
            <a:endParaRPr lang="en-GB" sz="2800" dirty="0" smtClean="0"/>
          </a:p>
          <a:p>
            <a:r>
              <a:rPr lang="en-GB" sz="2800" dirty="0" smtClean="0"/>
              <a:t>• </a:t>
            </a:r>
            <a:r>
              <a:rPr lang="en-GB" sz="2800" dirty="0"/>
              <a:t>The school has duties under the Equalities Act, British Values, and the proposed new Ofsted framework </a:t>
            </a:r>
            <a:endParaRPr lang="en-GB" sz="2800" dirty="0" smtClean="0"/>
          </a:p>
          <a:p>
            <a:r>
              <a:rPr lang="en-GB" sz="2800" dirty="0" smtClean="0"/>
              <a:t>• </a:t>
            </a:r>
            <a:r>
              <a:rPr lang="en-GB" sz="2800" dirty="0"/>
              <a:t>Children are growing up in a diverse world and will need to be able to work, live, play with people from all backgrounds </a:t>
            </a:r>
          </a:p>
        </p:txBody>
      </p:sp>
      <p:sp>
        <p:nvSpPr>
          <p:cNvPr id="5" name="Rectangle 4"/>
          <p:cNvSpPr/>
          <p:nvPr/>
        </p:nvSpPr>
        <p:spPr>
          <a:xfrm>
            <a:off x="1188982" y="501134"/>
            <a:ext cx="9268003" cy="830997"/>
          </a:xfrm>
          <a:prstGeom prst="rect">
            <a:avLst/>
          </a:prstGeom>
        </p:spPr>
        <p:txBody>
          <a:bodyPr wrap="square">
            <a:spAutoFit/>
          </a:bodyPr>
          <a:lstStyle/>
          <a:p>
            <a:r>
              <a:rPr lang="en-GB" sz="4800" b="1" dirty="0"/>
              <a:t>An inclusive school environment </a:t>
            </a:r>
          </a:p>
        </p:txBody>
      </p:sp>
    </p:spTree>
    <p:extLst>
      <p:ext uri="{BB962C8B-B14F-4D97-AF65-F5344CB8AC3E}">
        <p14:creationId xmlns:p14="http://schemas.microsoft.com/office/powerpoint/2010/main" val="285888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0974"/>
            <a:ext cx="10515600" cy="1325563"/>
          </a:xfrm>
        </p:spPr>
        <p:txBody>
          <a:bodyPr/>
          <a:lstStyle/>
          <a:p>
            <a:r>
              <a:rPr lang="en-GB" dirty="0" smtClean="0"/>
              <a:t>Welcome </a:t>
            </a:r>
            <a:endParaRPr lang="en-US" dirty="0"/>
          </a:p>
        </p:txBody>
      </p:sp>
      <p:sp>
        <p:nvSpPr>
          <p:cNvPr id="6" name="TextBox 5"/>
          <p:cNvSpPr txBox="1"/>
          <p:nvPr/>
        </p:nvSpPr>
        <p:spPr>
          <a:xfrm>
            <a:off x="1253066" y="2412833"/>
            <a:ext cx="2294466" cy="1384995"/>
          </a:xfrm>
          <a:prstGeom prst="rect">
            <a:avLst/>
          </a:prstGeom>
          <a:noFill/>
        </p:spPr>
        <p:txBody>
          <a:bodyPr wrap="square" rtlCol="0">
            <a:spAutoFit/>
          </a:bodyPr>
          <a:lstStyle/>
          <a:p>
            <a:r>
              <a:rPr lang="en-US" sz="2800" dirty="0">
                <a:solidFill>
                  <a:schemeClr val="bg1"/>
                </a:solidFill>
              </a:rPr>
              <a:t>What do </a:t>
            </a:r>
            <a:r>
              <a:rPr lang="en-US" sz="2800" dirty="0" smtClean="0">
                <a:solidFill>
                  <a:schemeClr val="bg1"/>
                </a:solidFill>
              </a:rPr>
              <a:t>your </a:t>
            </a:r>
            <a:r>
              <a:rPr lang="en-US" sz="2800" dirty="0">
                <a:solidFill>
                  <a:schemeClr val="bg1"/>
                </a:solidFill>
              </a:rPr>
              <a:t>children need? </a:t>
            </a:r>
          </a:p>
        </p:txBody>
      </p:sp>
      <p:pic>
        <p:nvPicPr>
          <p:cNvPr id="8" name="Picture 2" descr="people, communicating, -, speech bubbles, abstract, adult, background, blank, copyspace, blue"/>
          <p:cNvPicPr>
            <a:picLocks noChangeAspect="1" noChangeArrowheads="1"/>
          </p:cNvPicPr>
          <p:nvPr/>
        </p:nvPicPr>
        <p:blipFill rotWithShape="1">
          <a:blip r:embed="rId3">
            <a:extLst>
              <a:ext uri="{28A0092B-C50C-407E-A947-70E740481C1C}">
                <a14:useLocalDpi xmlns:a14="http://schemas.microsoft.com/office/drawing/2010/main" val="0"/>
              </a:ext>
            </a:extLst>
          </a:blip>
          <a:srcRect t="29328" b="-5691"/>
          <a:stretch/>
        </p:blipFill>
        <p:spPr bwMode="auto">
          <a:xfrm>
            <a:off x="838199" y="1396537"/>
            <a:ext cx="10126287" cy="51665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57258" y="2089667"/>
            <a:ext cx="1727353" cy="1015663"/>
          </a:xfrm>
          <a:prstGeom prst="rect">
            <a:avLst/>
          </a:prstGeom>
          <a:noFill/>
        </p:spPr>
        <p:txBody>
          <a:bodyPr wrap="square" rtlCol="0">
            <a:spAutoFit/>
          </a:bodyPr>
          <a:lstStyle/>
          <a:p>
            <a:r>
              <a:rPr lang="en-US" sz="2000" dirty="0">
                <a:solidFill>
                  <a:schemeClr val="bg1"/>
                </a:solidFill>
              </a:rPr>
              <a:t>What do you want for </a:t>
            </a:r>
            <a:r>
              <a:rPr lang="en-US" sz="2000" dirty="0" smtClean="0">
                <a:solidFill>
                  <a:schemeClr val="bg1"/>
                </a:solidFill>
              </a:rPr>
              <a:t>your children?</a:t>
            </a:r>
            <a:endParaRPr lang="en-GB" sz="2000" dirty="0">
              <a:solidFill>
                <a:schemeClr val="bg1"/>
              </a:solidFill>
            </a:endParaRPr>
          </a:p>
        </p:txBody>
      </p:sp>
      <p:sp>
        <p:nvSpPr>
          <p:cNvPr id="9" name="TextBox 8"/>
          <p:cNvSpPr txBox="1"/>
          <p:nvPr/>
        </p:nvSpPr>
        <p:spPr>
          <a:xfrm>
            <a:off x="1779538" y="2260435"/>
            <a:ext cx="1545554" cy="923330"/>
          </a:xfrm>
          <a:prstGeom prst="rect">
            <a:avLst/>
          </a:prstGeom>
          <a:noFill/>
        </p:spPr>
        <p:txBody>
          <a:bodyPr wrap="square" rtlCol="0">
            <a:spAutoFit/>
          </a:bodyPr>
          <a:lstStyle/>
          <a:p>
            <a:r>
              <a:rPr lang="en-US" dirty="0">
                <a:solidFill>
                  <a:schemeClr val="bg1"/>
                </a:solidFill>
              </a:rPr>
              <a:t>What do </a:t>
            </a:r>
            <a:r>
              <a:rPr lang="en-US" dirty="0" smtClean="0">
                <a:solidFill>
                  <a:schemeClr val="bg1"/>
                </a:solidFill>
              </a:rPr>
              <a:t>your </a:t>
            </a:r>
            <a:r>
              <a:rPr lang="en-US" dirty="0">
                <a:solidFill>
                  <a:schemeClr val="bg1"/>
                </a:solidFill>
              </a:rPr>
              <a:t>children need? </a:t>
            </a:r>
          </a:p>
        </p:txBody>
      </p:sp>
    </p:spTree>
    <p:extLst>
      <p:ext uri="{BB962C8B-B14F-4D97-AF65-F5344CB8AC3E}">
        <p14:creationId xmlns:p14="http://schemas.microsoft.com/office/powerpoint/2010/main" val="372785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0801" y="2547971"/>
            <a:ext cx="7992888" cy="2677656"/>
          </a:xfrm>
          <a:prstGeom prst="rect">
            <a:avLst/>
          </a:prstGeom>
        </p:spPr>
        <p:txBody>
          <a:bodyPr wrap="square">
            <a:spAutoFit/>
          </a:bodyPr>
          <a:lstStyle/>
          <a:p>
            <a:r>
              <a:rPr lang="en-GB" sz="2400" dirty="0"/>
              <a:t>The Equality Act 2010 places duties on schools not just to address prejudice-based bullying but also to help to prevent it happening, and in doing so to keep protected characteristic groups safe. </a:t>
            </a:r>
          </a:p>
          <a:p>
            <a:endParaRPr lang="en-GB" sz="2400" dirty="0"/>
          </a:p>
          <a:p>
            <a:r>
              <a:rPr lang="en-GB" sz="2400" dirty="0" smtClean="0"/>
              <a:t>PSHE and RSE </a:t>
            </a:r>
            <a:r>
              <a:rPr lang="en-GB" sz="2400" dirty="0"/>
              <a:t>education, with its focus on identity and equality, can help schools to fulfil this duty.</a:t>
            </a:r>
          </a:p>
        </p:txBody>
      </p:sp>
      <p:pic>
        <p:nvPicPr>
          <p:cNvPr id="11266" name="Picture 2" descr="Image result for equality act 2010 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4662" y="171708"/>
            <a:ext cx="4059104" cy="159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34" y="189774"/>
            <a:ext cx="10515600" cy="1325563"/>
          </a:xfrm>
        </p:spPr>
        <p:txBody>
          <a:bodyPr/>
          <a:lstStyle/>
          <a:p>
            <a:r>
              <a:rPr lang="en-GB" dirty="0" smtClean="0"/>
              <a:t>Timeline - What Next?</a:t>
            </a:r>
            <a:endParaRPr lang="en-US" dirty="0"/>
          </a:p>
        </p:txBody>
      </p:sp>
      <p:sp>
        <p:nvSpPr>
          <p:cNvPr id="4" name="Rounded Rectangle 3"/>
          <p:cNvSpPr/>
          <p:nvPr/>
        </p:nvSpPr>
        <p:spPr>
          <a:xfrm>
            <a:off x="948219" y="1556535"/>
            <a:ext cx="10295562" cy="11526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Parent Information Session 1 – T</a:t>
            </a:r>
            <a:r>
              <a:rPr lang="en-US" dirty="0" smtClean="0"/>
              <a:t>oday</a:t>
            </a:r>
          </a:p>
          <a:p>
            <a:pPr marL="285750" indent="-285750">
              <a:buFont typeface="Arial" panose="020B0604020202020204" pitchFamily="34" charset="0"/>
              <a:buChar char="•"/>
            </a:pPr>
            <a:r>
              <a:rPr lang="en-US" dirty="0" smtClean="0"/>
              <a:t>Statutory requirements </a:t>
            </a:r>
          </a:p>
          <a:p>
            <a:pPr marL="285750" indent="-285750">
              <a:buFont typeface="Arial" panose="020B0604020202020204" pitchFamily="34" charset="0"/>
              <a:buChar char="•"/>
            </a:pPr>
            <a:r>
              <a:rPr lang="en-US" dirty="0" smtClean="0"/>
              <a:t>Distinctive Catholic approach  </a:t>
            </a:r>
            <a:endParaRPr lang="en-US" dirty="0"/>
          </a:p>
        </p:txBody>
      </p:sp>
      <p:sp>
        <p:nvSpPr>
          <p:cNvPr id="5" name="Rounded Rectangle 4"/>
          <p:cNvSpPr/>
          <p:nvPr/>
        </p:nvSpPr>
        <p:spPr>
          <a:xfrm>
            <a:off x="948218" y="3118793"/>
            <a:ext cx="10405581" cy="11938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solidFill>
                  <a:schemeClr val="tx1"/>
                </a:solidFill>
              </a:rPr>
              <a:t>Parent consultation on policy from </a:t>
            </a:r>
            <a:r>
              <a:rPr lang="en-US" dirty="0" smtClean="0">
                <a:solidFill>
                  <a:schemeClr val="tx1"/>
                </a:solidFill>
              </a:rPr>
              <a:t>8</a:t>
            </a:r>
            <a:r>
              <a:rPr lang="en-US" baseline="30000" dirty="0" smtClean="0">
                <a:solidFill>
                  <a:schemeClr val="tx1"/>
                </a:solidFill>
              </a:rPr>
              <a:t>th</a:t>
            </a:r>
            <a:r>
              <a:rPr lang="en-US" dirty="0" smtClean="0">
                <a:solidFill>
                  <a:schemeClr val="tx1"/>
                </a:solidFill>
              </a:rPr>
              <a:t> May – 22</a:t>
            </a:r>
            <a:r>
              <a:rPr lang="en-US" baseline="30000" dirty="0" smtClean="0">
                <a:solidFill>
                  <a:schemeClr val="tx1"/>
                </a:solidFill>
              </a:rPr>
              <a:t>nd</a:t>
            </a:r>
            <a:r>
              <a:rPr lang="en-US" dirty="0" smtClean="0">
                <a:solidFill>
                  <a:schemeClr val="tx1"/>
                </a:solidFill>
              </a:rPr>
              <a:t> June</a:t>
            </a: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You are welcome  to contribute </a:t>
            </a:r>
            <a:r>
              <a:rPr lang="en-US" dirty="0">
                <a:solidFill>
                  <a:schemeClr val="tx1"/>
                </a:solidFill>
              </a:rPr>
              <a:t>to this consultation by/ </a:t>
            </a:r>
            <a:r>
              <a:rPr lang="en-US" dirty="0" smtClean="0">
                <a:solidFill>
                  <a:schemeClr val="tx1"/>
                </a:solidFill>
              </a:rPr>
              <a:t>via email or letter.</a:t>
            </a:r>
          </a:p>
          <a:p>
            <a:pPr marL="285750" indent="-285750">
              <a:buFont typeface="Arial" panose="020B0604020202020204" pitchFamily="34" charset="0"/>
              <a:buChar char="•"/>
            </a:pPr>
            <a:r>
              <a:rPr lang="en-US" dirty="0" smtClean="0">
                <a:solidFill>
                  <a:schemeClr val="tx1"/>
                </a:solidFill>
              </a:rPr>
              <a:t>Parents will be informed of </a:t>
            </a:r>
            <a:r>
              <a:rPr lang="en-GB" dirty="0" smtClean="0"/>
              <a:t>the </a:t>
            </a:r>
            <a:r>
              <a:rPr lang="en-GB" dirty="0"/>
              <a:t>conclusions that have been reached and the curriculum and policy that has been </a:t>
            </a:r>
            <a:r>
              <a:rPr lang="en-GB" dirty="0" smtClean="0"/>
              <a:t>adopted via </a:t>
            </a:r>
            <a:r>
              <a:rPr lang="en-GB"/>
              <a:t>the </a:t>
            </a:r>
            <a:r>
              <a:rPr lang="en-GB" smtClean="0"/>
              <a:t>school </a:t>
            </a:r>
            <a:r>
              <a:rPr lang="en-GB" dirty="0"/>
              <a:t>website. </a:t>
            </a:r>
            <a:endParaRPr lang="en-US" dirty="0">
              <a:solidFill>
                <a:schemeClr val="tx1"/>
              </a:solidFill>
            </a:endParaRPr>
          </a:p>
        </p:txBody>
      </p:sp>
      <p:sp>
        <p:nvSpPr>
          <p:cNvPr id="6" name="Rounded Rectangle 5"/>
          <p:cNvSpPr/>
          <p:nvPr/>
        </p:nvSpPr>
        <p:spPr>
          <a:xfrm>
            <a:off x="948218" y="4692805"/>
            <a:ext cx="10405581" cy="10139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Parent information session 2 </a:t>
            </a:r>
            <a:r>
              <a:rPr lang="en-US" dirty="0" smtClean="0"/>
              <a:t>date-  TBC</a:t>
            </a:r>
            <a:endParaRPr lang="en-US" dirty="0"/>
          </a:p>
          <a:p>
            <a:pPr marL="285750" indent="-285750">
              <a:buFont typeface="Arial" panose="020B0604020202020204" pitchFamily="34" charset="0"/>
              <a:buChar char="•"/>
            </a:pPr>
            <a:r>
              <a:rPr lang="en-US" dirty="0"/>
              <a:t>Curriculum and resources </a:t>
            </a:r>
          </a:p>
          <a:p>
            <a:pPr algn="ctr"/>
            <a:endParaRPr lang="en-GB" dirty="0"/>
          </a:p>
        </p:txBody>
      </p:sp>
      <p:sp>
        <p:nvSpPr>
          <p:cNvPr id="7" name="Down Arrow 6"/>
          <p:cNvSpPr/>
          <p:nvPr/>
        </p:nvSpPr>
        <p:spPr>
          <a:xfrm>
            <a:off x="5188450" y="2723925"/>
            <a:ext cx="688369" cy="38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Down Arrow 7"/>
          <p:cNvSpPr/>
          <p:nvPr/>
        </p:nvSpPr>
        <p:spPr>
          <a:xfrm>
            <a:off x="5188450" y="4312659"/>
            <a:ext cx="688369" cy="38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4011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Closing Prayer </a:t>
            </a:r>
            <a:endParaRPr lang="en-GB" dirty="0"/>
          </a:p>
        </p:txBody>
      </p:sp>
      <p:sp>
        <p:nvSpPr>
          <p:cNvPr id="3" name="Rectangle 1"/>
          <p:cNvSpPr>
            <a:spLocks noGrp="1" noChangeArrowheads="1"/>
          </p:cNvSpPr>
          <p:nvPr>
            <p:ph idx="1"/>
          </p:nvPr>
        </p:nvSpPr>
        <p:spPr bwMode="auto">
          <a:xfrm>
            <a:off x="407465" y="1625611"/>
            <a:ext cx="6646753" cy="49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Heavenly Father,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cs typeface="Arial" panose="020B0604020202020204" pitchFamily="34" charset="0"/>
              </a:rPr>
              <a:t>As we come to the end of our time together we thank you for what has been accomplished here.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cs typeface="Arial" panose="020B0604020202020204" pitchFamily="34" charset="0"/>
              </a:rPr>
              <a:t>May the matters discussed serve as a catalyst to move us forward and cause us to advance and see growth in all areas of our lives.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cs typeface="Arial" panose="020B0604020202020204" pitchFamily="34" charset="0"/>
              </a:rPr>
              <a:t>May we leave here </a:t>
            </a:r>
            <a:r>
              <a:rPr lang="en-US" altLang="en-US" sz="2000" dirty="0" err="1" smtClean="0">
                <a:cs typeface="Arial" panose="020B0604020202020204" pitchFamily="34" charset="0"/>
              </a:rPr>
              <a:t>recognising</a:t>
            </a:r>
            <a:r>
              <a:rPr lang="en-US" altLang="en-US" sz="2000" dirty="0" smtClean="0">
                <a:cs typeface="Arial" panose="020B0604020202020204" pitchFamily="34" charset="0"/>
              </a:rPr>
              <a:t> that you are the God of all wisdom and you are willing to lead us forward.</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cs typeface="Arial" panose="020B0604020202020204" pitchFamily="34" charset="0"/>
              </a:rPr>
              <a:t>This we pray in the name of Jesus the Lord,</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cs typeface="Arial" panose="020B0604020202020204" pitchFamily="34" charset="0"/>
              </a:rPr>
              <a:t>Amen </a:t>
            </a:r>
            <a:endParaRPr lang="en-US" altLang="en-US" sz="20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smtClean="0">
                <a:cs typeface="Arial" panose="020B0604020202020204" pitchFamily="34" charset="0"/>
              </a:rPr>
              <a:t> </a:t>
            </a:r>
            <a:endParaRPr kumimoji="0" lang="en-US" altLang="en-US" sz="1800" b="0" i="0" u="none" strike="noStrike" cap="none" normalizeH="0" baseline="0" dirty="0" smtClean="0">
              <a:ln>
                <a:noFill/>
              </a:ln>
              <a:effectLst/>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672" y="2970194"/>
            <a:ext cx="3803798" cy="2653612"/>
          </a:xfrm>
          <a:prstGeom prst="rect">
            <a:avLst/>
          </a:prstGeom>
        </p:spPr>
      </p:pic>
    </p:spTree>
    <p:extLst>
      <p:ext uri="{BB962C8B-B14F-4D97-AF65-F5344CB8AC3E}">
        <p14:creationId xmlns:p14="http://schemas.microsoft.com/office/powerpoint/2010/main" val="1232700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 y="0"/>
            <a:ext cx="12192314" cy="6858000"/>
          </a:xfrm>
          <a:prstGeom prst="rect">
            <a:avLst/>
          </a:prstGeom>
        </p:spPr>
      </p:pic>
    </p:spTree>
    <p:extLst>
      <p:ext uri="{BB962C8B-B14F-4D97-AF65-F5344CB8AC3E}">
        <p14:creationId xmlns:p14="http://schemas.microsoft.com/office/powerpoint/2010/main" val="79773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45" y="267849"/>
            <a:ext cx="10515600" cy="1325563"/>
          </a:xfrm>
        </p:spPr>
        <p:style>
          <a:lnRef idx="2">
            <a:schemeClr val="accent5"/>
          </a:lnRef>
          <a:fillRef idx="1">
            <a:schemeClr val="lt1"/>
          </a:fillRef>
          <a:effectRef idx="0">
            <a:schemeClr val="accent5"/>
          </a:effectRef>
          <a:fontRef idx="minor">
            <a:schemeClr val="dk1"/>
          </a:fontRef>
        </p:style>
        <p:txBody>
          <a:bodyPr/>
          <a:lstStyle/>
          <a:p>
            <a:r>
              <a:rPr lang="en-GB" dirty="0" smtClean="0"/>
              <a:t>Why is RSE important?</a:t>
            </a:r>
            <a:endParaRPr lang="en-GB" dirty="0"/>
          </a:p>
        </p:txBody>
      </p:sp>
      <p:sp>
        <p:nvSpPr>
          <p:cNvPr id="5" name="Rectangle 3"/>
          <p:cNvSpPr>
            <a:spLocks noGrp="1" noChangeArrowheads="1"/>
          </p:cNvSpPr>
          <p:nvPr>
            <p:ph idx="1"/>
          </p:nvPr>
        </p:nvSpPr>
        <p:spPr>
          <a:xfrm>
            <a:off x="260789" y="1447497"/>
            <a:ext cx="10770625" cy="4977961"/>
          </a:xfrm>
        </p:spPr>
        <p:txBody>
          <a:bodyPr>
            <a:normAutofit/>
          </a:bodyPr>
          <a:lstStyle/>
          <a:p>
            <a:pPr eaLnBrk="1" hangingPunct="1">
              <a:buFont typeface="Arial" charset="0"/>
              <a:buChar char="•"/>
              <a:defRPr/>
            </a:pPr>
            <a:endParaRPr lang="en-GB" altLang="en-US" sz="2400" dirty="0"/>
          </a:p>
          <a:p>
            <a:pPr>
              <a:defRPr/>
            </a:pPr>
            <a:r>
              <a:rPr lang="en-GB" altLang="en-US" sz="2500" dirty="0" smtClean="0"/>
              <a:t>Majority of </a:t>
            </a:r>
            <a:r>
              <a:rPr lang="en-GB" altLang="en-US" sz="2500" dirty="0"/>
              <a:t>parents </a:t>
            </a:r>
            <a:r>
              <a:rPr lang="en-GB" altLang="en-US" sz="2500" dirty="0" smtClean="0"/>
              <a:t>support RSE. </a:t>
            </a:r>
          </a:p>
          <a:p>
            <a:pPr marL="0" indent="0">
              <a:buNone/>
              <a:defRPr/>
            </a:pPr>
            <a:endParaRPr lang="en-GB" altLang="en-US" sz="2500" i="1" dirty="0"/>
          </a:p>
          <a:p>
            <a:pPr>
              <a:defRPr/>
            </a:pPr>
            <a:r>
              <a:rPr lang="en-GB" altLang="en-US" sz="2500" dirty="0" smtClean="0"/>
              <a:t>In the past, some parents have said t</a:t>
            </a:r>
            <a:r>
              <a:rPr lang="en-GB" sz="2400" dirty="0" smtClean="0"/>
              <a:t>hat </a:t>
            </a:r>
            <a:r>
              <a:rPr lang="en-GB" sz="2400" dirty="0"/>
              <a:t>RSE was the responsibility of parents, and that they </a:t>
            </a:r>
            <a:r>
              <a:rPr lang="en-GB" sz="2400" dirty="0" smtClean="0"/>
              <a:t>welcome </a:t>
            </a:r>
            <a:r>
              <a:rPr lang="en-GB" sz="2400" dirty="0"/>
              <a:t>the right they have (enshrined in current law) to withdraw their child </a:t>
            </a:r>
            <a:r>
              <a:rPr lang="en-GB" sz="2400" dirty="0" smtClean="0"/>
              <a:t>from Sex education lessons.</a:t>
            </a:r>
            <a:endParaRPr lang="en-GB" altLang="en-US" sz="2500" i="1" dirty="0"/>
          </a:p>
          <a:p>
            <a:pPr marL="0" indent="0" eaLnBrk="1" hangingPunct="1">
              <a:buNone/>
              <a:defRPr/>
            </a:pPr>
            <a:endParaRPr lang="en-GB" altLang="en-US" sz="2500" i="1" dirty="0"/>
          </a:p>
          <a:p>
            <a:pPr>
              <a:buFont typeface="Arial" charset="0"/>
              <a:buChar char="•"/>
              <a:defRPr/>
            </a:pPr>
            <a:r>
              <a:rPr lang="en-GB" sz="2400" dirty="0" smtClean="0"/>
              <a:t>However, most </a:t>
            </a:r>
            <a:r>
              <a:rPr lang="en-GB" sz="2400" dirty="0"/>
              <a:t>of the young people </a:t>
            </a:r>
            <a:r>
              <a:rPr lang="en-GB" sz="2400" dirty="0" smtClean="0"/>
              <a:t>asked disagreed </a:t>
            </a:r>
            <a:r>
              <a:rPr lang="en-GB" sz="2400" dirty="0"/>
              <a:t>strongly, stressing that their parents have not in fact taught </a:t>
            </a:r>
            <a:r>
              <a:rPr lang="en-GB" sz="2400" dirty="0" smtClean="0"/>
              <a:t>them</a:t>
            </a:r>
            <a:r>
              <a:rPr lang="en-GB" sz="2400" dirty="0"/>
              <a:t>!</a:t>
            </a:r>
          </a:p>
          <a:p>
            <a:pPr eaLnBrk="1" hangingPunct="1">
              <a:buFont typeface="Arial" charset="0"/>
              <a:buChar char="•"/>
              <a:defRPr/>
            </a:pPr>
            <a:endParaRPr lang="en-GB" altLang="en-US" sz="2500" i="1" dirty="0"/>
          </a:p>
          <a:p>
            <a:pPr>
              <a:defRPr/>
            </a:pPr>
            <a:r>
              <a:rPr lang="en-GB" altLang="en-US" sz="2500" dirty="0"/>
              <a:t>Many parents/carers don’t discuss </a:t>
            </a:r>
            <a:r>
              <a:rPr lang="en-GB" altLang="en-US" sz="2500" dirty="0" smtClean="0"/>
              <a:t>RSE </a:t>
            </a:r>
            <a:r>
              <a:rPr lang="en-GB" altLang="en-US" sz="2500" dirty="0"/>
              <a:t>as much as they wish </a:t>
            </a:r>
            <a:r>
              <a:rPr lang="en-GB" altLang="en-US" sz="2500" dirty="0" smtClean="0"/>
              <a:t>to!</a:t>
            </a:r>
            <a:endParaRPr lang="en-GB" altLang="en-US" sz="2500" dirty="0"/>
          </a:p>
          <a:p>
            <a:pPr marL="0" indent="0">
              <a:buNone/>
              <a:defRPr/>
            </a:pPr>
            <a:endParaRPr lang="en-GB" altLang="en-US" sz="2500" i="1" dirty="0"/>
          </a:p>
          <a:p>
            <a:pPr marL="0" indent="0">
              <a:buNone/>
              <a:defRPr/>
            </a:pPr>
            <a:endParaRPr lang="en-GB" altLang="en-US" sz="2500" i="1" dirty="0"/>
          </a:p>
          <a:p>
            <a:pPr marL="0" indent="0">
              <a:buNone/>
              <a:defRPr/>
            </a:pPr>
            <a:endParaRPr lang="en-GB" altLang="en-US" sz="2500" i="1" dirty="0"/>
          </a:p>
          <a:p>
            <a:pPr eaLnBrk="1" hangingPunct="1">
              <a:buFont typeface="Arial" charset="0"/>
              <a:buChar char="•"/>
              <a:defRPr/>
            </a:pPr>
            <a:endParaRPr lang="en-GB" altLang="en-US" dirty="0" smtClean="0"/>
          </a:p>
          <a:p>
            <a:pPr eaLnBrk="1" hangingPunct="1">
              <a:buFont typeface="Arial" charset="0"/>
              <a:buChar char="•"/>
              <a:defRPr/>
            </a:pPr>
            <a:endParaRPr lang="en-GB" altLang="en-US" dirty="0" smtClean="0">
              <a:solidFill>
                <a:srgbClr val="000000"/>
              </a:solidFill>
            </a:endParaRPr>
          </a:p>
        </p:txBody>
      </p:sp>
      <p:sp>
        <p:nvSpPr>
          <p:cNvPr id="7" name="TextBox 6"/>
          <p:cNvSpPr txBox="1"/>
          <p:nvPr/>
        </p:nvSpPr>
        <p:spPr>
          <a:xfrm>
            <a:off x="9020424" y="5743388"/>
            <a:ext cx="1047704" cy="338554"/>
          </a:xfrm>
          <a:prstGeom prst="rect">
            <a:avLst/>
          </a:prstGeom>
          <a:noFill/>
        </p:spPr>
        <p:txBody>
          <a:bodyPr wrap="square" rtlCol="0">
            <a:spAutoFit/>
          </a:bodyPr>
          <a:lstStyle/>
          <a:p>
            <a:r>
              <a:rPr lang="en-US" sz="800" dirty="0">
                <a:solidFill>
                  <a:schemeClr val="bg1"/>
                </a:solidFill>
              </a:rPr>
              <a:t>What do </a:t>
            </a:r>
            <a:r>
              <a:rPr lang="en-US" sz="800" dirty="0" smtClean="0">
                <a:solidFill>
                  <a:schemeClr val="bg1"/>
                </a:solidFill>
              </a:rPr>
              <a:t>your </a:t>
            </a:r>
            <a:r>
              <a:rPr lang="en-US" sz="800" dirty="0">
                <a:solidFill>
                  <a:schemeClr val="bg1"/>
                </a:solidFill>
              </a:rPr>
              <a:t>children need? </a:t>
            </a:r>
          </a:p>
        </p:txBody>
      </p:sp>
      <p:sp>
        <p:nvSpPr>
          <p:cNvPr id="8" name="TextBox 7"/>
          <p:cNvSpPr txBox="1"/>
          <p:nvPr/>
        </p:nvSpPr>
        <p:spPr>
          <a:xfrm>
            <a:off x="9844392" y="5485771"/>
            <a:ext cx="727367" cy="630942"/>
          </a:xfrm>
          <a:prstGeom prst="rect">
            <a:avLst/>
          </a:prstGeom>
          <a:noFill/>
        </p:spPr>
        <p:txBody>
          <a:bodyPr wrap="square" rtlCol="0">
            <a:spAutoFit/>
          </a:bodyPr>
          <a:lstStyle/>
          <a:p>
            <a:r>
              <a:rPr lang="en-US" sz="800" dirty="0">
                <a:solidFill>
                  <a:schemeClr val="bg1"/>
                </a:solidFill>
              </a:rPr>
              <a:t>What do you want for </a:t>
            </a:r>
            <a:r>
              <a:rPr lang="en-US" sz="800" dirty="0" smtClean="0">
                <a:solidFill>
                  <a:schemeClr val="bg1"/>
                </a:solidFill>
              </a:rPr>
              <a:t>your children</a:t>
            </a:r>
            <a:r>
              <a:rPr lang="en-US" sz="1100" dirty="0" smtClean="0">
                <a:solidFill>
                  <a:schemeClr val="bg1"/>
                </a:solidFill>
              </a:rPr>
              <a:t>?</a:t>
            </a:r>
            <a:endParaRPr lang="en-GB" sz="1100" dirty="0">
              <a:solidFill>
                <a:schemeClr val="bg1"/>
              </a:solidFill>
            </a:endParaRPr>
          </a:p>
        </p:txBody>
      </p:sp>
    </p:spTree>
    <p:extLst>
      <p:ext uri="{BB962C8B-B14F-4D97-AF65-F5344CB8AC3E}">
        <p14:creationId xmlns:p14="http://schemas.microsoft.com/office/powerpoint/2010/main" val="216892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23" y="1615523"/>
            <a:ext cx="7195899" cy="4524315"/>
          </a:xfrm>
          <a:prstGeom prst="rect">
            <a:avLst/>
          </a:prstGeom>
        </p:spPr>
        <p:txBody>
          <a:bodyPr wrap="square">
            <a:spAutoFit/>
          </a:bodyPr>
          <a:lstStyle/>
          <a:p>
            <a:r>
              <a:rPr lang="en-GB" sz="2400" b="1" dirty="0"/>
              <a:t>Relationships and </a:t>
            </a:r>
            <a:r>
              <a:rPr lang="en-GB" sz="2400" b="1" dirty="0" smtClean="0"/>
              <a:t>Health </a:t>
            </a:r>
            <a:r>
              <a:rPr lang="en-GB" sz="2400" b="1" dirty="0"/>
              <a:t>Education </a:t>
            </a:r>
            <a:r>
              <a:rPr lang="en-GB" sz="2400" dirty="0" smtClean="0"/>
              <a:t>aims </a:t>
            </a:r>
            <a:r>
              <a:rPr lang="en-GB" sz="2400" dirty="0"/>
              <a:t>to give young people the information they need to help them develop healthy, nurturing relationships of all kinds. </a:t>
            </a:r>
          </a:p>
          <a:p>
            <a:endParaRPr lang="en-GB" sz="2400" dirty="0"/>
          </a:p>
          <a:p>
            <a:r>
              <a:rPr lang="en-GB" sz="2400" dirty="0"/>
              <a:t>Our school will cover content on what healthy and unhealthy relationships look like and what makes a good friend, colleague and successful marriage or committed relationship. At the appropriate time, </a:t>
            </a:r>
            <a:r>
              <a:rPr lang="en-GB" sz="2400" dirty="0" smtClean="0"/>
              <a:t>the focus will move to </a:t>
            </a:r>
            <a:r>
              <a:rPr lang="en-GB" sz="2400" dirty="0"/>
              <a:t>equip your child with knowledge they need to make safe, informed and healthy choices as they progress through adult life. </a:t>
            </a:r>
          </a:p>
          <a:p>
            <a:endParaRPr lang="en-GB" sz="2400" dirty="0"/>
          </a:p>
        </p:txBody>
      </p:sp>
      <p:sp>
        <p:nvSpPr>
          <p:cNvPr id="4" name="Rectangle 3"/>
          <p:cNvSpPr/>
          <p:nvPr/>
        </p:nvSpPr>
        <p:spPr>
          <a:xfrm>
            <a:off x="1568674" y="6324504"/>
            <a:ext cx="908933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b="1" i="1" dirty="0"/>
              <a:t>You can find further details by searching ‘relationships, sex and health education’ on GOV.UK</a:t>
            </a:r>
          </a:p>
        </p:txBody>
      </p:sp>
      <p:pic>
        <p:nvPicPr>
          <p:cNvPr id="7" name="Picture 6">
            <a:extLst>
              <a:ext uri="{FF2B5EF4-FFF2-40B4-BE49-F238E27FC236}">
                <a16:creationId xmlns="" xmlns:a16="http://schemas.microsoft.com/office/drawing/2014/main" id="{ECE28CF8-75D5-44D2-A281-C49EBD03D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3323" y="184450"/>
            <a:ext cx="1458311" cy="862834"/>
          </a:xfrm>
          <a:prstGeom prst="rect">
            <a:avLst/>
          </a:prstGeom>
        </p:spPr>
      </p:pic>
      <p:sp>
        <p:nvSpPr>
          <p:cNvPr id="8" name="TextBox 7">
            <a:extLst>
              <a:ext uri="{FF2B5EF4-FFF2-40B4-BE49-F238E27FC236}">
                <a16:creationId xmlns="" xmlns:a16="http://schemas.microsoft.com/office/drawing/2014/main" id="{49015F2F-01CB-4AA0-9F44-B57998C8C649}"/>
              </a:ext>
            </a:extLst>
          </p:cNvPr>
          <p:cNvSpPr txBox="1"/>
          <p:nvPr/>
        </p:nvSpPr>
        <p:spPr>
          <a:xfrm>
            <a:off x="3678698" y="1101469"/>
            <a:ext cx="3958479" cy="378373"/>
          </a:xfrm>
          <a:prstGeom prst="rect">
            <a:avLst/>
          </a:prstGeom>
          <a:noFill/>
        </p:spPr>
        <p:txBody>
          <a:bodyPr wrap="square" rtlCol="0">
            <a:spAutoFit/>
          </a:bodyPr>
          <a:lstStyle/>
          <a:p>
            <a:r>
              <a:rPr lang="en-GB" dirty="0"/>
              <a:t>Relationships and </a:t>
            </a:r>
            <a:r>
              <a:rPr lang="en-GB" dirty="0" smtClean="0"/>
              <a:t>Health Education</a:t>
            </a:r>
            <a:endParaRPr lang="en-GB" dirty="0"/>
          </a:p>
        </p:txBody>
      </p:sp>
    </p:spTree>
    <p:extLst>
      <p:ext uri="{BB962C8B-B14F-4D97-AF65-F5344CB8AC3E}">
        <p14:creationId xmlns:p14="http://schemas.microsoft.com/office/powerpoint/2010/main" val="5175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45" y="267849"/>
            <a:ext cx="10515600" cy="1325563"/>
          </a:xfrm>
        </p:spPr>
        <p:style>
          <a:lnRef idx="2">
            <a:schemeClr val="accent5"/>
          </a:lnRef>
          <a:fillRef idx="1">
            <a:schemeClr val="lt1"/>
          </a:fillRef>
          <a:effectRef idx="0">
            <a:schemeClr val="accent5"/>
          </a:effectRef>
          <a:fontRef idx="minor">
            <a:schemeClr val="dk1"/>
          </a:fontRef>
        </p:style>
        <p:txBody>
          <a:bodyPr/>
          <a:lstStyle/>
          <a:p>
            <a:r>
              <a:rPr lang="en-GB" dirty="0" smtClean="0"/>
              <a:t>Why is RSE important?</a:t>
            </a:r>
            <a:endParaRPr lang="en-GB" dirty="0"/>
          </a:p>
        </p:txBody>
      </p:sp>
      <p:sp>
        <p:nvSpPr>
          <p:cNvPr id="4" name="TextBox 3"/>
          <p:cNvSpPr txBox="1"/>
          <p:nvPr/>
        </p:nvSpPr>
        <p:spPr>
          <a:xfrm>
            <a:off x="361545" y="1701868"/>
            <a:ext cx="10961451" cy="3757952"/>
          </a:xfrm>
          <a:prstGeom prst="rect">
            <a:avLst/>
          </a:prstGeom>
          <a:noFill/>
        </p:spPr>
        <p:txBody>
          <a:bodyPr wrap="square" rtlCol="0">
            <a:spAutoFit/>
          </a:bodyPr>
          <a:lstStyle/>
          <a:p>
            <a:pPr>
              <a:lnSpc>
                <a:spcPct val="90000"/>
              </a:lnSpc>
            </a:pPr>
            <a:endParaRPr lang="en-GB" sz="2400" dirty="0" smtClean="0"/>
          </a:p>
          <a:p>
            <a:pPr>
              <a:lnSpc>
                <a:spcPct val="90000"/>
              </a:lnSpc>
            </a:pPr>
            <a:r>
              <a:rPr lang="en-GB" sz="2400" dirty="0" smtClean="0"/>
              <a:t>Research shows that effective</a:t>
            </a:r>
            <a:r>
              <a:rPr lang="en-GB" sz="2400" dirty="0"/>
              <a:t>, honest, well-delivered sex and relationship education:</a:t>
            </a:r>
          </a:p>
          <a:p>
            <a:pPr marL="742950" lvl="1" indent="-285750">
              <a:spcBef>
                <a:spcPts val="600"/>
              </a:spcBef>
              <a:defRPr sz="2800"/>
            </a:pPr>
            <a:r>
              <a:rPr lang="en-GB" sz="2400" dirty="0" smtClean="0"/>
              <a:t>Delays </a:t>
            </a:r>
            <a:r>
              <a:rPr lang="en-GB" sz="2400" dirty="0"/>
              <a:t>a young person’s first experience of </a:t>
            </a:r>
            <a:r>
              <a:rPr lang="en-GB" sz="2400" dirty="0" smtClean="0"/>
              <a:t>sex</a:t>
            </a:r>
          </a:p>
          <a:p>
            <a:pPr marL="742950" lvl="1" indent="-285750">
              <a:spcBef>
                <a:spcPts val="600"/>
              </a:spcBef>
              <a:defRPr sz="2800"/>
            </a:pPr>
            <a:r>
              <a:rPr lang="en-GB" altLang="en-US" sz="2400" dirty="0" smtClean="0"/>
              <a:t>Means they have </a:t>
            </a:r>
            <a:r>
              <a:rPr lang="en-GB" altLang="en-US" sz="2400" dirty="0"/>
              <a:t>fewer sexual </a:t>
            </a:r>
            <a:r>
              <a:rPr lang="en-GB" altLang="en-US" sz="2400" dirty="0" smtClean="0"/>
              <a:t>partners</a:t>
            </a:r>
            <a:endParaRPr lang="en-GB" sz="2400" dirty="0"/>
          </a:p>
          <a:p>
            <a:pPr marL="742950" lvl="1" indent="-285750">
              <a:spcBef>
                <a:spcPts val="600"/>
              </a:spcBef>
              <a:defRPr sz="2800"/>
            </a:pPr>
            <a:r>
              <a:rPr lang="en-GB" sz="2400" dirty="0" smtClean="0"/>
              <a:t>Reduces </a:t>
            </a:r>
            <a:r>
              <a:rPr lang="en-GB" sz="2400" dirty="0"/>
              <a:t>the chance of teenage </a:t>
            </a:r>
            <a:r>
              <a:rPr lang="en-GB" sz="2400" dirty="0" smtClean="0"/>
              <a:t>pregnancy.</a:t>
            </a:r>
          </a:p>
          <a:p>
            <a:pPr marL="742950" lvl="1" indent="-285750">
              <a:spcBef>
                <a:spcPts val="600"/>
              </a:spcBef>
              <a:defRPr sz="2800"/>
            </a:pPr>
            <a:endParaRPr lang="en-GB" sz="2400" dirty="0" smtClean="0"/>
          </a:p>
          <a:p>
            <a:pPr marL="742950" lvl="1" indent="-285750">
              <a:spcBef>
                <a:spcPts val="600"/>
              </a:spcBef>
              <a:defRPr sz="2800"/>
            </a:pPr>
            <a:r>
              <a:rPr lang="en-GB" sz="2400" dirty="0"/>
              <a:t>Abstinence only sex education programmes are </a:t>
            </a:r>
            <a:r>
              <a:rPr lang="en-GB" sz="2400" dirty="0" smtClean="0"/>
              <a:t>not proved effective in these areas.</a:t>
            </a:r>
            <a:endParaRPr lang="en-GB" sz="2400" dirty="0"/>
          </a:p>
          <a:p>
            <a:pPr marL="742950" lvl="1" indent="-285750">
              <a:spcBef>
                <a:spcPts val="600"/>
              </a:spcBef>
              <a:defRPr sz="2800"/>
            </a:pPr>
            <a:endParaRPr lang="en-GB" sz="2000" dirty="0" smtClean="0"/>
          </a:p>
          <a:p>
            <a:pPr marL="742950" lvl="1" indent="-285750">
              <a:spcBef>
                <a:spcPts val="600"/>
              </a:spcBef>
              <a:defRPr sz="2800"/>
            </a:pPr>
            <a:r>
              <a:rPr lang="en-GB" sz="2000" dirty="0" smtClean="0"/>
              <a:t>(Unesco – international technical guidance on sexuality education)</a:t>
            </a:r>
            <a:endParaRPr lang="en-GB" sz="2000" dirty="0"/>
          </a:p>
        </p:txBody>
      </p:sp>
      <p:sp>
        <p:nvSpPr>
          <p:cNvPr id="6" name="TextBox 5"/>
          <p:cNvSpPr txBox="1"/>
          <p:nvPr/>
        </p:nvSpPr>
        <p:spPr>
          <a:xfrm>
            <a:off x="9844392" y="5485771"/>
            <a:ext cx="727367" cy="630942"/>
          </a:xfrm>
          <a:prstGeom prst="rect">
            <a:avLst/>
          </a:prstGeom>
          <a:noFill/>
        </p:spPr>
        <p:txBody>
          <a:bodyPr wrap="square" rtlCol="0">
            <a:spAutoFit/>
          </a:bodyPr>
          <a:lstStyle/>
          <a:p>
            <a:r>
              <a:rPr lang="en-US" sz="800" dirty="0">
                <a:solidFill>
                  <a:schemeClr val="bg1"/>
                </a:solidFill>
              </a:rPr>
              <a:t>What do you want for </a:t>
            </a:r>
            <a:r>
              <a:rPr lang="en-US" sz="800" dirty="0" smtClean="0">
                <a:solidFill>
                  <a:schemeClr val="bg1"/>
                </a:solidFill>
              </a:rPr>
              <a:t>your children</a:t>
            </a:r>
            <a:r>
              <a:rPr lang="en-US" sz="1100" dirty="0" smtClean="0">
                <a:solidFill>
                  <a:schemeClr val="bg1"/>
                </a:solidFill>
              </a:rPr>
              <a:t>?</a:t>
            </a:r>
            <a:endParaRPr lang="en-GB" sz="1100" dirty="0">
              <a:solidFill>
                <a:schemeClr val="bg1"/>
              </a:solidFill>
            </a:endParaRPr>
          </a:p>
        </p:txBody>
      </p:sp>
      <p:pic>
        <p:nvPicPr>
          <p:cNvPr id="3" name="Picture 2"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5455"/>
          <a:stretch/>
        </p:blipFill>
        <p:spPr>
          <a:xfrm>
            <a:off x="9326879" y="5631530"/>
            <a:ext cx="2449483" cy="1022268"/>
          </a:xfrm>
          <a:prstGeom prst="rect">
            <a:avLst/>
          </a:prstGeom>
        </p:spPr>
      </p:pic>
    </p:spTree>
    <p:extLst>
      <p:ext uri="{BB962C8B-B14F-4D97-AF65-F5344CB8AC3E}">
        <p14:creationId xmlns:p14="http://schemas.microsoft.com/office/powerpoint/2010/main" val="3065675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9026" y="3735238"/>
            <a:ext cx="10855569" cy="2554545"/>
          </a:xfrm>
          <a:prstGeom prst="rect">
            <a:avLst/>
          </a:prstGeom>
        </p:spPr>
        <p:txBody>
          <a:bodyPr wrap="square">
            <a:spAutoFit/>
          </a:bodyPr>
          <a:lstStyle/>
          <a:p>
            <a:pPr algn="ctr"/>
            <a:r>
              <a:rPr lang="en-GB" sz="3200" dirty="0" smtClean="0"/>
              <a:t>RSE(PSHE) </a:t>
            </a:r>
            <a:r>
              <a:rPr lang="en-GB" sz="3200" dirty="0"/>
              <a:t>lessons in schools including lessons that focus on relationships and sex education are taught very differently to the lessons you may have had (or not had) in school. </a:t>
            </a:r>
            <a:endParaRPr lang="en-GB" sz="3200" dirty="0" smtClean="0"/>
          </a:p>
          <a:p>
            <a:pPr algn="ctr"/>
            <a:r>
              <a:rPr lang="en-GB" sz="3200" dirty="0" smtClean="0"/>
              <a:t>We </a:t>
            </a:r>
            <a:r>
              <a:rPr lang="en-GB" sz="3200" dirty="0"/>
              <a:t>are also living in a different society and preparing children to be active citizens in a very different world. </a:t>
            </a:r>
          </a:p>
        </p:txBody>
      </p:sp>
      <p:sp>
        <p:nvSpPr>
          <p:cNvPr id="4" name="Rectangle 3"/>
          <p:cNvSpPr/>
          <p:nvPr/>
        </p:nvSpPr>
        <p:spPr>
          <a:xfrm>
            <a:off x="1707007" y="463677"/>
            <a:ext cx="9019609" cy="830997"/>
          </a:xfrm>
          <a:prstGeom prst="rect">
            <a:avLst/>
          </a:prstGeom>
        </p:spPr>
        <p:txBody>
          <a:bodyPr wrap="square">
            <a:spAutoFit/>
          </a:bodyPr>
          <a:lstStyle/>
          <a:p>
            <a:r>
              <a:rPr lang="en-GB" sz="4800" b="1" dirty="0"/>
              <a:t>Growing up in 21st century Britain</a:t>
            </a:r>
          </a:p>
        </p:txBody>
      </p:sp>
      <p:pic>
        <p:nvPicPr>
          <p:cNvPr id="1026" name="Picture 2" descr="9 Inventions from the 21st Century That Are Still Shaping Ou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191" y="1199293"/>
            <a:ext cx="4123348" cy="248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378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3184</Words>
  <Application>Microsoft Office PowerPoint</Application>
  <PresentationFormat>Custom</PresentationFormat>
  <Paragraphs>385</Paragraphs>
  <Slides>42</Slides>
  <Notes>32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RSE at St. Edmunds. </vt:lpstr>
      <vt:lpstr>Prayer </vt:lpstr>
      <vt:lpstr>Objectives: </vt:lpstr>
      <vt:lpstr>Welcome </vt:lpstr>
      <vt:lpstr>PowerPoint Presentation</vt:lpstr>
      <vt:lpstr>Why is RSE important?</vt:lpstr>
      <vt:lpstr>PowerPoint Presentation</vt:lpstr>
      <vt:lpstr>Why is RSE important?</vt:lpstr>
      <vt:lpstr>PowerPoint Presentation</vt:lpstr>
      <vt:lpstr>   </vt:lpstr>
      <vt:lpstr>   </vt:lpstr>
      <vt:lpstr>Statutory RSE </vt:lpstr>
      <vt:lpstr>Primary Relationships Education </vt:lpstr>
      <vt:lpstr> Primary Health Education  </vt:lpstr>
      <vt:lpstr>Statutory Science Curriculum – links with RSE and Health</vt:lpstr>
      <vt:lpstr>Key Stage 2 (age 7-11 years) - Statutory Science Curriculum </vt:lpstr>
      <vt:lpstr>Vision for Relationship and Sex Education in Westminster Catholic Schools</vt:lpstr>
      <vt:lpstr>Catholic Education Service- RSE documents </vt:lpstr>
      <vt:lpstr>Pedagogical principles </vt:lpstr>
      <vt:lpstr>PowerPoint Presentation</vt:lpstr>
      <vt:lpstr>Pedagogical principles </vt:lpstr>
      <vt:lpstr>Pedagogical principles </vt:lpstr>
      <vt:lpstr>Pedagogical principles </vt:lpstr>
      <vt:lpstr>Pedagogical principles </vt:lpstr>
      <vt:lpstr>Pedagogical principles </vt:lpstr>
      <vt:lpstr>Pedagogical principles </vt:lpstr>
      <vt:lpstr>Changes- Primary  </vt:lpstr>
      <vt:lpstr>Model Curricular </vt:lpstr>
      <vt:lpstr>PowerPoint Presentation</vt:lpstr>
      <vt:lpstr>PowerPoint Presentation</vt:lpstr>
      <vt:lpstr>Education in Virtue </vt:lpstr>
      <vt:lpstr>PowerPoint Presentation</vt:lpstr>
      <vt:lpstr>Who is responsible for teaching RSE?</vt:lpstr>
      <vt:lpstr>Partnership with parents </vt:lpstr>
      <vt:lpstr>DfE- Parents rights </vt:lpstr>
      <vt:lpstr>DfE - Right to withdraw your child- Primary   </vt:lpstr>
      <vt:lpstr>PowerPoint Presentation</vt:lpstr>
      <vt:lpstr>Parent Consultation </vt:lpstr>
      <vt:lpstr>PowerPoint Presentation</vt:lpstr>
      <vt:lpstr>PowerPoint Presentation</vt:lpstr>
      <vt:lpstr>Timeline - What Next?</vt:lpstr>
      <vt:lpstr>Closing Prayer </vt:lpstr>
    </vt:vector>
  </TitlesOfParts>
  <Company>Roman Catholic Diocese of Westminster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in Our School</dc:title>
  <dc:creator>Trisha Hedley</dc:creator>
  <cp:lastModifiedBy>Jane Osborne</cp:lastModifiedBy>
  <cp:revision>16</cp:revision>
  <dcterms:created xsi:type="dcterms:W3CDTF">2020-02-14T11:21:52Z</dcterms:created>
  <dcterms:modified xsi:type="dcterms:W3CDTF">2020-05-06T10:47:38Z</dcterms:modified>
</cp:coreProperties>
</file>